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11.png" ContentType="image/png"/>
  <Override PartName="/ppt/media/image9.png" ContentType="image/png"/>
  <Override PartName="/ppt/media/image8.jpeg" ContentType="image/jpeg"/>
  <Override PartName="/ppt/media/image5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3.png" ContentType="image/png"/>
  <Override PartName="/ppt/media/image6.jpeg" ContentType="image/jpeg"/>
  <Override PartName="/ppt/media/image10.png" ContentType="image/png"/>
  <Override PartName="/ppt/media/image4.jpeg" ContentType="image/jpeg"/>
  <Override PartName="/ppt/media/image2.png" ContentType="image/png"/>
  <Override PartName="/ppt/media/image25.jpeg" ContentType="image/jpeg"/>
  <Override PartName="/ppt/media/image26.jpeg" ContentType="image/jpeg"/>
  <Override PartName="/ppt/media/image24.gif" ContentType="image/gif"/>
  <Override PartName="/ppt/media/image16.png" ContentType="image/png"/>
  <Override PartName="/ppt/media/image23.png" ContentType="image/png"/>
  <Override PartName="/ppt/media/image22.png" ContentType="image/png"/>
  <Override PartName="/ppt/media/image19.png" ContentType="image/png"/>
  <Override PartName="/ppt/media/image2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6800FC-D6CD-462D-91BA-C296A6A7CC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12BB3D-6F91-45E4-B07A-EC6C9CFB53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FAEAA6-E672-417E-8A8F-C5718B13216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C2021F-7D80-4826-BF0D-61331F87585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DCA0BA-3786-44EC-92AF-89729C9837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030FC8-0C7D-4E2E-B136-39A47B4604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E20DED-47B1-44E9-8C98-E55B4B572E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60D4E9-197E-4E20-80BE-5540055227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0B2188-8FC7-40A8-AA0C-AC32AED6EA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1C3B56-6454-4A5C-8F39-1DCD4D852E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7C13EB-2415-4BFC-8356-F81914C363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B3A0AD-AF97-402D-B987-F037E44B0B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F6189E-30BC-4786-AE89-CD374C87BB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462849-E921-4EDC-AA20-B13E029AEB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24339B-FE35-4B20-AAA9-4E3E719163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EE5C77-5A03-408E-B312-B899C1BE143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11CD22-D0DF-424D-91B5-8CE09A59E7F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A58E17A-968B-45C7-9564-4FD748A6E9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010DBC-736E-4441-B300-60C4BC15D3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E5FDEC-3045-4726-B2FA-842128B15D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2AE6BEA-8155-462E-8177-85719339CD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129B7CF-CF62-4C92-9BA9-52D616CADF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CC0C6D-F278-43BA-8617-AC05636695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7836B4-BBF1-4F4A-A10F-4434569D85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12F372B-A853-481C-B443-F2FA62252D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E200E84-27CC-40BC-84EA-656F4352AB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613F6F8-FC88-4DC9-A82E-EDDF1CA64C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B2E03D-FBC1-4C35-B035-0109A0123A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A73894A-AAF1-4836-A3D9-9419BDEA712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9877F90-2CEE-429E-8EEA-00BEA69803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0CF7304-9E58-4137-BB9B-CB3C3BF9B5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05F8BEB-3370-47B6-98B0-701228FAAD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16D6500-0D78-40B2-B38E-AD59BDB79E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8E292F-F0F0-46BB-9498-5A21A67356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AA7D134-CAB6-4B5F-AF55-2F00488AF0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51DE7C0-325B-46B9-8228-DBEC3FE886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0D7D231-629C-4092-A61F-9D05C3EEBA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8FEB7E7-3E3D-4B4E-B438-2C5E3373FC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97419EF-3D23-483C-A033-A7B604061F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9B60C20-3424-4339-AB02-6102346B6F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287028D-A3FF-4662-99E2-2929E33C9F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4607D9E-BCF7-4182-A790-5096038B67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DC7910-9146-4D56-A32F-4B48BBB345A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78B5C08-19BD-43AA-96C9-4B9DE9E696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2C404A-BD7A-4A0A-B114-794949AD03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8EAD04F-D245-4161-B2FB-F20C5C6887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ADFCE8E-9DA1-46DE-93FC-A5EC9A7F855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3C78E10-1EB6-46F7-B729-802D4AFE35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B1CE3D2-A170-485E-95E7-502B21E625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BEC03BD-3EA1-40D5-9C5B-DBCC997A61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C065BE1-5E66-4221-8982-60D1232A1A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132542A-F00F-488D-B7B5-AD8898F0F3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0637F12-8D07-4556-AE8F-F681CC71BB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0673AF4-584C-4B38-B353-B8FBAA5FA7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918FFEA-ABA2-4250-A3A0-4E71B32552D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50ECDB-D1FA-4622-9B46-9FE23BFE67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6D2A737-93B1-4475-9F9E-C1C31D1B41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E0C40F-E7B5-4EAA-9CD7-DA39653446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80D02A-B8E2-4CC8-8A30-3B4DEAED9E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203446-D4F7-4557-A37F-FEFAAA3B22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84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029040" y="4767120"/>
            <a:ext cx="308484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45804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62856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прав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ки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текст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загла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вия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щёлк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ните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мыш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7"/>
          </p:nvPr>
        </p:nvSpPr>
        <p:spPr>
          <a:xfrm>
            <a:off x="3029040" y="4767120"/>
            <a:ext cx="308484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8"/>
          </p:nvPr>
        </p:nvSpPr>
        <p:spPr>
          <a:xfrm>
            <a:off x="645804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dt" idx="9"/>
          </p:nvPr>
        </p:nvSpPr>
        <p:spPr>
          <a:xfrm>
            <a:off x="62856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 idx="10"/>
          </p:nvPr>
        </p:nvSpPr>
        <p:spPr>
          <a:xfrm>
            <a:off x="3029040" y="4767120"/>
            <a:ext cx="308484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 idx="11"/>
          </p:nvPr>
        </p:nvSpPr>
        <p:spPr>
          <a:xfrm>
            <a:off x="645804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dt" idx="12"/>
          </p:nvPr>
        </p:nvSpPr>
        <p:spPr>
          <a:xfrm>
            <a:off x="62856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ftr" idx="13"/>
          </p:nvPr>
        </p:nvSpPr>
        <p:spPr>
          <a:xfrm>
            <a:off x="3029040" y="4767120"/>
            <a:ext cx="308484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ldNum" idx="14"/>
          </p:nvPr>
        </p:nvSpPr>
        <p:spPr>
          <a:xfrm>
            <a:off x="645804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15"/>
          </p:nvPr>
        </p:nvSpPr>
        <p:spPr>
          <a:xfrm>
            <a:off x="62856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6"/>
          <p:cNvGrpSpPr/>
          <p:nvPr/>
        </p:nvGrpSpPr>
        <p:grpSpPr>
          <a:xfrm>
            <a:off x="8655840" y="281160"/>
            <a:ext cx="334080" cy="334080"/>
            <a:chOff x="8655840" y="281160"/>
            <a:chExt cx="334080" cy="334080"/>
          </a:xfrm>
        </p:grpSpPr>
        <p:sp>
          <p:nvSpPr>
            <p:cNvPr id="208" name="椭圆 7"/>
            <p:cNvSpPr/>
            <p:nvPr/>
          </p:nvSpPr>
          <p:spPr>
            <a:xfrm>
              <a:off x="8655840" y="281160"/>
              <a:ext cx="334080" cy="33408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09" name="组合 8"/>
            <p:cNvGrpSpPr/>
            <p:nvPr/>
          </p:nvGrpSpPr>
          <p:grpSpPr>
            <a:xfrm>
              <a:off x="8748720" y="403920"/>
              <a:ext cx="149400" cy="89640"/>
              <a:chOff x="8748720" y="403920"/>
              <a:chExt cx="149400" cy="89640"/>
            </a:xfrm>
          </p:grpSpPr>
          <p:sp>
            <p:nvSpPr>
              <p:cNvPr id="210" name="直接连接符 9"/>
              <p:cNvSpPr/>
              <p:nvPr/>
            </p:nvSpPr>
            <p:spPr>
              <a:xfrm>
                <a:off x="8748720" y="403920"/>
                <a:ext cx="14940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" name="直接连接符 10"/>
              <p:cNvSpPr/>
              <p:nvPr/>
            </p:nvSpPr>
            <p:spPr>
              <a:xfrm>
                <a:off x="8748720" y="448560"/>
                <a:ext cx="14940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" name="直接连接符 11"/>
              <p:cNvSpPr/>
              <p:nvPr/>
            </p:nvSpPr>
            <p:spPr>
              <a:xfrm>
                <a:off x="8748720" y="493200"/>
                <a:ext cx="14940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текста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щёлкните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组合 6"/>
          <p:cNvGrpSpPr/>
          <p:nvPr/>
        </p:nvGrpSpPr>
        <p:grpSpPr>
          <a:xfrm>
            <a:off x="8655840" y="281160"/>
            <a:ext cx="334080" cy="334080"/>
            <a:chOff x="8655840" y="281160"/>
            <a:chExt cx="334080" cy="334080"/>
          </a:xfrm>
        </p:grpSpPr>
        <p:sp>
          <p:nvSpPr>
            <p:cNvPr id="252" name="椭圆 7"/>
            <p:cNvSpPr/>
            <p:nvPr/>
          </p:nvSpPr>
          <p:spPr>
            <a:xfrm>
              <a:off x="8655840" y="281160"/>
              <a:ext cx="334080" cy="33408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53" name="组合 8"/>
            <p:cNvGrpSpPr/>
            <p:nvPr/>
          </p:nvGrpSpPr>
          <p:grpSpPr>
            <a:xfrm>
              <a:off x="8748720" y="403920"/>
              <a:ext cx="149400" cy="89640"/>
              <a:chOff x="8748720" y="403920"/>
              <a:chExt cx="149400" cy="89640"/>
            </a:xfrm>
          </p:grpSpPr>
          <p:sp>
            <p:nvSpPr>
              <p:cNvPr id="254" name="直接连接符 9"/>
              <p:cNvSpPr/>
              <p:nvPr/>
            </p:nvSpPr>
            <p:spPr>
              <a:xfrm>
                <a:off x="8748720" y="403920"/>
                <a:ext cx="14940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" name="直接连接符 10"/>
              <p:cNvSpPr/>
              <p:nvPr/>
            </p:nvSpPr>
            <p:spPr>
              <a:xfrm>
                <a:off x="8748720" y="448560"/>
                <a:ext cx="14940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" name="直接连接符 11"/>
              <p:cNvSpPr/>
              <p:nvPr/>
            </p:nvSpPr>
            <p:spPr>
              <a:xfrm>
                <a:off x="8748720" y="493200"/>
                <a:ext cx="14940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7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100" descr=""/>
          <p:cNvPicPr/>
          <p:nvPr/>
        </p:nvPicPr>
        <p:blipFill>
          <a:blip r:embed="rId1"/>
          <a:srcRect l="0" t="0" r="0" b="4041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 w="9525">
            <a:noFill/>
          </a:ln>
        </p:spPr>
      </p:pic>
      <p:sp>
        <p:nvSpPr>
          <p:cNvPr id="297" name="矩形 5"/>
          <p:cNvSpPr/>
          <p:nvPr/>
        </p:nvSpPr>
        <p:spPr>
          <a:xfrm>
            <a:off x="0" y="0"/>
            <a:ext cx="9142560" cy="5142240"/>
          </a:xfrm>
          <a:prstGeom prst="rect">
            <a:avLst/>
          </a:prstGeom>
          <a:solidFill>
            <a:schemeClr val="accent6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矩形 13"/>
          <p:cNvSpPr/>
          <p:nvPr/>
        </p:nvSpPr>
        <p:spPr>
          <a:xfrm>
            <a:off x="194400" y="3220200"/>
            <a:ext cx="4591440" cy="76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ru-RU" sz="1400" spc="-1" strike="noStrike">
                <a:solidFill>
                  <a:srgbClr val="ffffff"/>
                </a:solidFill>
                <a:latin typeface="Arial"/>
                <a:ea typeface="Arial"/>
              </a:rPr>
              <a:t>Этаж 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#</a:t>
            </a:r>
            <a:r>
              <a:rPr b="1" lang="ru-RU" sz="1400" spc="-1" strike="noStrike">
                <a:solidFill>
                  <a:srgbClr val="ffffff"/>
                </a:solidFill>
                <a:latin typeface="Arial"/>
                <a:ea typeface="Arial"/>
              </a:rPr>
              <a:t>0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5</a:t>
            </a:r>
            <a:r>
              <a:rPr b="1" lang="ru-RU" sz="1400" spc="-1" strike="noStrike">
                <a:solidFill>
                  <a:srgbClr val="ffffff"/>
                </a:solidFill>
                <a:latin typeface="Arial"/>
                <a:ea typeface="Arial"/>
              </a:rPr>
              <a:t> «Сервис предиктивной оценки возникновения лесных пожаров» 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99" name="文本框 15"/>
          <p:cNvSpPr/>
          <p:nvPr/>
        </p:nvSpPr>
        <p:spPr>
          <a:xfrm>
            <a:off x="1749240" y="4382640"/>
            <a:ext cx="14810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ffffff"/>
                </a:solidFill>
                <a:latin typeface="Arial"/>
                <a:ea typeface="Arial"/>
              </a:rPr>
              <a:t>Команда «ЛИФТ»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00" name="直接连接符 16"/>
          <p:cNvSpPr/>
          <p:nvPr/>
        </p:nvSpPr>
        <p:spPr>
          <a:xfrm flipV="1">
            <a:off x="1604520" y="4110480"/>
            <a:ext cx="1635480" cy="2952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Прямоугольник с двумя учесеченными противолежащими углами 84"/>
          <p:cNvSpPr/>
          <p:nvPr/>
        </p:nvSpPr>
        <p:spPr>
          <a:xfrm>
            <a:off x="5558760" y="153000"/>
            <a:ext cx="3364560" cy="742320"/>
          </a:xfrm>
          <a:prstGeom prst="snip2DiagRect">
            <a:avLst>
              <a:gd name="adj1" fmla="val 0"/>
              <a:gd name="adj2" fmla="val 7966"/>
            </a:avLst>
          </a:prstGeom>
          <a:noFill/>
          <a:ln w="1587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2" name="Picture 101" descr=""/>
          <p:cNvPicPr/>
          <p:nvPr/>
        </p:nvPicPr>
        <p:blipFill>
          <a:blip r:embed="rId2"/>
          <a:stretch/>
        </p:blipFill>
        <p:spPr>
          <a:xfrm>
            <a:off x="348120" y="286920"/>
            <a:ext cx="1179720" cy="60804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2" descr="Без названия"/>
          <p:cNvPicPr/>
          <p:nvPr/>
        </p:nvPicPr>
        <p:blipFill>
          <a:blip r:embed="rId3"/>
          <a:stretch/>
        </p:blipFill>
        <p:spPr>
          <a:xfrm>
            <a:off x="5720040" y="202680"/>
            <a:ext cx="602280" cy="639360"/>
          </a:xfrm>
          <a:prstGeom prst="rect">
            <a:avLst/>
          </a:prstGeom>
          <a:ln w="0">
            <a:noFill/>
          </a:ln>
        </p:spPr>
      </p:pic>
      <p:sp>
        <p:nvSpPr>
          <p:cNvPr id="304" name="矩形 13"/>
          <p:cNvSpPr/>
          <p:nvPr/>
        </p:nvSpPr>
        <p:spPr>
          <a:xfrm>
            <a:off x="6218640" y="286920"/>
            <a:ext cx="27050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ru-RU" sz="800" spc="-1" strike="noStrike">
                <a:solidFill>
                  <a:srgbClr val="ffffff"/>
                </a:solidFill>
                <a:latin typeface="Arial"/>
                <a:ea typeface="Arial"/>
              </a:rPr>
              <a:t>МИНИСТЕРСТВО ПРИРОДНЫХ РЕСУРСОВ И ЭКОЛОГИИ РОССИЙСКОЙ ФЕДЕРАЦИИ</a:t>
            </a:r>
            <a:endParaRPr b="0" lang="ru-RU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369" descr=""/>
          <p:cNvPicPr/>
          <p:nvPr/>
        </p:nvPicPr>
        <p:blipFill>
          <a:blip r:embed="rId1"/>
          <a:stretch/>
        </p:blipFill>
        <p:spPr>
          <a:xfrm rot="21587400">
            <a:off x="2606760" y="1002600"/>
            <a:ext cx="3831480" cy="2678400"/>
          </a:xfrm>
          <a:prstGeom prst="rect">
            <a:avLst/>
          </a:prstGeom>
          <a:ln w="0">
            <a:noFill/>
          </a:ln>
        </p:spPr>
      </p:pic>
      <p:pic>
        <p:nvPicPr>
          <p:cNvPr id="471" name="Picture 370" descr=""/>
          <p:cNvPicPr/>
          <p:nvPr/>
        </p:nvPicPr>
        <p:blipFill>
          <a:blip r:embed="rId2"/>
          <a:stretch/>
        </p:blipFill>
        <p:spPr>
          <a:xfrm>
            <a:off x="6166440" y="907200"/>
            <a:ext cx="3002400" cy="260532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371" descr=""/>
          <p:cNvPicPr/>
          <p:nvPr/>
        </p:nvPicPr>
        <p:blipFill>
          <a:blip r:embed="rId3"/>
          <a:stretch/>
        </p:blipFill>
        <p:spPr>
          <a:xfrm>
            <a:off x="360" y="971640"/>
            <a:ext cx="2915280" cy="2546640"/>
          </a:xfrm>
          <a:prstGeom prst="rect">
            <a:avLst/>
          </a:prstGeom>
          <a:ln w="0">
            <a:noFill/>
          </a:ln>
        </p:spPr>
      </p:pic>
      <p:sp>
        <p:nvSpPr>
          <p:cNvPr id="473" name="文本框 16"/>
          <p:cNvSpPr/>
          <p:nvPr/>
        </p:nvSpPr>
        <p:spPr>
          <a:xfrm>
            <a:off x="2175480" y="188640"/>
            <a:ext cx="47912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262626"/>
                </a:solidFill>
                <a:latin typeface="Arial"/>
                <a:ea typeface="Arial"/>
              </a:rPr>
              <a:t>Интерфейс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474" name="矩形 17"/>
          <p:cNvSpPr/>
          <p:nvPr/>
        </p:nvSpPr>
        <p:spPr>
          <a:xfrm>
            <a:off x="2941920" y="578520"/>
            <a:ext cx="325908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262626"/>
                </a:solidFill>
                <a:latin typeface="Arial"/>
                <a:ea typeface="Arial"/>
              </a:rPr>
              <a:t>при проектировании использовался прогрессивный фреймворк </a:t>
            </a:r>
            <a:r>
              <a:rPr b="0" lang="en-US" sz="900" spc="-1" strike="noStrike">
                <a:solidFill>
                  <a:srgbClr val="262626"/>
                </a:solidFill>
                <a:latin typeface="Arial"/>
                <a:ea typeface="Arial"/>
              </a:rPr>
              <a:t>streamlit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475" name="文本框 28"/>
          <p:cNvSpPr/>
          <p:nvPr/>
        </p:nvSpPr>
        <p:spPr>
          <a:xfrm>
            <a:off x="155520" y="3610800"/>
            <a:ext cx="3927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Arial"/>
              </a:rPr>
              <a:t>Основные возможности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476" name="文本框 29"/>
          <p:cNvSpPr/>
          <p:nvPr/>
        </p:nvSpPr>
        <p:spPr>
          <a:xfrm>
            <a:off x="180000" y="3991320"/>
            <a:ext cx="403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Загрузка изображения заданной территории, сегментирование изображения, вывод результатов сегментации и исходного изображения, задание уровня доверия к модели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477" name="矩形 30"/>
          <p:cNvSpPr/>
          <p:nvPr/>
        </p:nvSpPr>
        <p:spPr>
          <a:xfrm>
            <a:off x="5468400" y="3832560"/>
            <a:ext cx="35190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используется реактивность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478" name="矩形 31"/>
          <p:cNvSpPr/>
          <p:nvPr/>
        </p:nvSpPr>
        <p:spPr>
          <a:xfrm>
            <a:off x="5466600" y="3580200"/>
            <a:ext cx="23115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Отзывчивый интерфейс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479" name="矩形 37"/>
          <p:cNvSpPr/>
          <p:nvPr/>
        </p:nvSpPr>
        <p:spPr>
          <a:xfrm>
            <a:off x="5468400" y="4523400"/>
            <a:ext cx="35190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  <a:ea typeface="Arial"/>
              </a:rPr>
              <a:t>Загрузка данных, вывод результата работы модели 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480" name="矩形 38"/>
          <p:cNvSpPr/>
          <p:nvPr/>
        </p:nvSpPr>
        <p:spPr>
          <a:xfrm>
            <a:off x="5466960" y="4273560"/>
            <a:ext cx="20998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Управление данными</a:t>
            </a:r>
            <a:endParaRPr b="0" lang="ru-RU" sz="1500" spc="-1" strike="noStrike">
              <a:latin typeface="Arial"/>
            </a:endParaRPr>
          </a:p>
        </p:txBody>
      </p:sp>
      <p:grpSp>
        <p:nvGrpSpPr>
          <p:cNvPr id="481" name="Group 112"/>
          <p:cNvGrpSpPr/>
          <p:nvPr/>
        </p:nvGrpSpPr>
        <p:grpSpPr>
          <a:xfrm>
            <a:off x="4932360" y="3652200"/>
            <a:ext cx="358200" cy="335520"/>
            <a:chOff x="4932360" y="3652200"/>
            <a:chExt cx="358200" cy="335520"/>
          </a:xfrm>
        </p:grpSpPr>
        <p:sp>
          <p:nvSpPr>
            <p:cNvPr id="482" name="AutoShape 110"/>
            <p:cNvSpPr/>
            <p:nvPr/>
          </p:nvSpPr>
          <p:spPr>
            <a:xfrm>
              <a:off x="4977720" y="3697200"/>
              <a:ext cx="267480" cy="17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AutoShape 111"/>
            <p:cNvSpPr/>
            <p:nvPr/>
          </p:nvSpPr>
          <p:spPr>
            <a:xfrm>
              <a:off x="4932360" y="3652200"/>
              <a:ext cx="358200" cy="33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4" name="AutoShape 112"/>
          <p:cNvSpPr/>
          <p:nvPr/>
        </p:nvSpPr>
        <p:spPr>
          <a:xfrm>
            <a:off x="4973760" y="4273560"/>
            <a:ext cx="358920" cy="357480"/>
          </a:xfrm>
          <a:custGeom>
            <a:avLst/>
            <a:gdLst/>
            <a:ahLst/>
            <a:rect l="l" t="t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111;p17" descr=""/>
          <p:cNvPicPr/>
          <p:nvPr/>
        </p:nvPicPr>
        <p:blipFill>
          <a:blip r:embed="rId1"/>
          <a:stretch/>
        </p:blipFill>
        <p:spPr>
          <a:xfrm>
            <a:off x="3800880" y="1437120"/>
            <a:ext cx="1063440" cy="312840"/>
          </a:xfrm>
          <a:prstGeom prst="rect">
            <a:avLst/>
          </a:prstGeom>
          <a:ln w="0">
            <a:noFill/>
          </a:ln>
        </p:spPr>
      </p:pic>
      <p:sp>
        <p:nvSpPr>
          <p:cNvPr id="486" name="文本框 25"/>
          <p:cNvSpPr/>
          <p:nvPr/>
        </p:nvSpPr>
        <p:spPr>
          <a:xfrm>
            <a:off x="3185280" y="104040"/>
            <a:ext cx="2761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262626"/>
                </a:solidFill>
                <a:latin typeface="Arial"/>
                <a:ea typeface="Arial"/>
              </a:rPr>
              <a:t>Модель</a:t>
            </a:r>
            <a:endParaRPr b="0" lang="ru-RU" sz="2800" spc="-1" strike="noStrike">
              <a:latin typeface="Arial"/>
            </a:endParaRPr>
          </a:p>
        </p:txBody>
      </p:sp>
      <p:grpSp>
        <p:nvGrpSpPr>
          <p:cNvPr id="487" name="组合 15"/>
          <p:cNvGrpSpPr/>
          <p:nvPr/>
        </p:nvGrpSpPr>
        <p:grpSpPr>
          <a:xfrm>
            <a:off x="8647200" y="227880"/>
            <a:ext cx="355320" cy="355320"/>
            <a:chOff x="8647200" y="227880"/>
            <a:chExt cx="355320" cy="355320"/>
          </a:xfrm>
        </p:grpSpPr>
        <p:sp>
          <p:nvSpPr>
            <p:cNvPr id="488" name="椭圆 9"/>
            <p:cNvSpPr/>
            <p:nvPr/>
          </p:nvSpPr>
          <p:spPr>
            <a:xfrm>
              <a:off x="8647200" y="227880"/>
              <a:ext cx="355320" cy="3553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489" name="组合 14"/>
            <p:cNvGrpSpPr/>
            <p:nvPr/>
          </p:nvGrpSpPr>
          <p:grpSpPr>
            <a:xfrm>
              <a:off x="8745840" y="358560"/>
              <a:ext cx="158760" cy="95400"/>
              <a:chOff x="8745840" y="358560"/>
              <a:chExt cx="158760" cy="95400"/>
            </a:xfrm>
          </p:grpSpPr>
          <p:sp>
            <p:nvSpPr>
              <p:cNvPr id="490" name="直接连接符 11"/>
              <p:cNvSpPr/>
              <p:nvPr/>
            </p:nvSpPr>
            <p:spPr>
              <a:xfrm>
                <a:off x="8745840" y="35856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1" name="直接连接符 12"/>
              <p:cNvSpPr/>
              <p:nvPr/>
            </p:nvSpPr>
            <p:spPr>
              <a:xfrm>
                <a:off x="8745840" y="40608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2" name="直接连接符 13"/>
              <p:cNvSpPr/>
              <p:nvPr/>
            </p:nvSpPr>
            <p:spPr>
              <a:xfrm>
                <a:off x="8745840" y="45360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493" name="Picture 1" descr=""/>
          <p:cNvPicPr/>
          <p:nvPr/>
        </p:nvPicPr>
        <p:blipFill>
          <a:blip r:embed="rId2"/>
          <a:stretch/>
        </p:blipFill>
        <p:spPr>
          <a:xfrm>
            <a:off x="6012360" y="1280520"/>
            <a:ext cx="1283760" cy="509760"/>
          </a:xfrm>
          <a:prstGeom prst="rect">
            <a:avLst/>
          </a:prstGeom>
          <a:ln w="9525">
            <a:noFill/>
          </a:ln>
        </p:spPr>
      </p:pic>
      <p:pic>
        <p:nvPicPr>
          <p:cNvPr id="494" name="Picture 2" descr=""/>
          <p:cNvPicPr/>
          <p:nvPr/>
        </p:nvPicPr>
        <p:blipFill>
          <a:blip r:embed="rId3"/>
          <a:stretch/>
        </p:blipFill>
        <p:spPr>
          <a:xfrm>
            <a:off x="1475640" y="2859840"/>
            <a:ext cx="1198080" cy="598680"/>
          </a:xfrm>
          <a:prstGeom prst="rect">
            <a:avLst/>
          </a:prstGeom>
          <a:ln w="9525">
            <a:noFill/>
          </a:ln>
        </p:spPr>
      </p:pic>
      <p:sp>
        <p:nvSpPr>
          <p:cNvPr id="495" name="矩形 17"/>
          <p:cNvSpPr/>
          <p:nvPr/>
        </p:nvSpPr>
        <p:spPr>
          <a:xfrm>
            <a:off x="2941200" y="526680"/>
            <a:ext cx="3259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Технологии</a:t>
            </a:r>
            <a:endParaRPr b="0" lang="ru-RU" sz="1000" spc="-1" strike="noStrike">
              <a:latin typeface="Arial"/>
            </a:endParaRPr>
          </a:p>
        </p:txBody>
      </p:sp>
      <p:pic>
        <p:nvPicPr>
          <p:cNvPr id="496" name="Picture 313" descr=""/>
          <p:cNvPicPr/>
          <p:nvPr/>
        </p:nvPicPr>
        <p:blipFill>
          <a:blip r:embed="rId4"/>
          <a:stretch/>
        </p:blipFill>
        <p:spPr>
          <a:xfrm>
            <a:off x="3420360" y="2710800"/>
            <a:ext cx="2144160" cy="89532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3" descr=""/>
          <p:cNvPicPr/>
          <p:nvPr/>
        </p:nvPicPr>
        <p:blipFill>
          <a:blip r:embed="rId5"/>
          <a:stretch/>
        </p:blipFill>
        <p:spPr>
          <a:xfrm>
            <a:off x="1620000" y="1280880"/>
            <a:ext cx="743400" cy="714240"/>
          </a:xfrm>
          <a:prstGeom prst="rect">
            <a:avLst/>
          </a:prstGeom>
          <a:ln w="9525">
            <a:noFill/>
          </a:ln>
        </p:spPr>
      </p:pic>
      <p:pic>
        <p:nvPicPr>
          <p:cNvPr id="498" name="Picture 315" descr=""/>
          <p:cNvPicPr/>
          <p:nvPr/>
        </p:nvPicPr>
        <p:blipFill>
          <a:blip r:embed="rId6"/>
          <a:stretch/>
        </p:blipFill>
        <p:spPr>
          <a:xfrm>
            <a:off x="6166440" y="2571480"/>
            <a:ext cx="1619280" cy="94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文本框 16"/>
          <p:cNvSpPr/>
          <p:nvPr/>
        </p:nvSpPr>
        <p:spPr>
          <a:xfrm>
            <a:off x="2175480" y="195840"/>
            <a:ext cx="47912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262626"/>
                </a:solidFill>
                <a:latin typeface="Arial"/>
                <a:ea typeface="Arial"/>
              </a:rPr>
              <a:t>Преимущества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500" name="矩形 17"/>
          <p:cNvSpPr/>
          <p:nvPr/>
        </p:nvSpPr>
        <p:spPr>
          <a:xfrm>
            <a:off x="2941920" y="650520"/>
            <a:ext cx="3259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262626"/>
                </a:solidFill>
                <a:latin typeface="Arial"/>
                <a:ea typeface="Arial"/>
              </a:rPr>
              <a:t>почему нужно выбрать наш сервис и модель?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501" name="矩形 1"/>
          <p:cNvSpPr/>
          <p:nvPr/>
        </p:nvSpPr>
        <p:spPr>
          <a:xfrm>
            <a:off x="3289680" y="1319400"/>
            <a:ext cx="1238760" cy="1238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矩形 18"/>
          <p:cNvSpPr/>
          <p:nvPr/>
        </p:nvSpPr>
        <p:spPr>
          <a:xfrm>
            <a:off x="4645440" y="1319400"/>
            <a:ext cx="1238760" cy="1238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矩形 19"/>
          <p:cNvSpPr/>
          <p:nvPr/>
        </p:nvSpPr>
        <p:spPr>
          <a:xfrm>
            <a:off x="3289680" y="2675520"/>
            <a:ext cx="1238760" cy="1238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矩形 20"/>
          <p:cNvSpPr/>
          <p:nvPr/>
        </p:nvSpPr>
        <p:spPr>
          <a:xfrm>
            <a:off x="4645440" y="2675520"/>
            <a:ext cx="1238760" cy="1238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矩形 21"/>
          <p:cNvSpPr/>
          <p:nvPr/>
        </p:nvSpPr>
        <p:spPr>
          <a:xfrm>
            <a:off x="105120" y="1850400"/>
            <a:ext cx="293796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  <a:scene3d>
              <a:camera prst="orthographicFront"/>
              <a:lightRig dir="t" rig="threePt"/>
            </a:scene3d>
          </a:bodyPr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Исходное изображение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Инфрокрасный канал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Очаги вероятного пожара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506" name="矩形 22"/>
          <p:cNvSpPr/>
          <p:nvPr/>
        </p:nvSpPr>
        <p:spPr>
          <a:xfrm>
            <a:off x="1194480" y="1453680"/>
            <a:ext cx="174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262626"/>
                </a:solidFill>
                <a:latin typeface="Arial"/>
                <a:ea typeface="Arial"/>
              </a:rPr>
              <a:t>Визуализация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07" name="矩形 23"/>
          <p:cNvSpPr/>
          <p:nvPr/>
        </p:nvSpPr>
        <p:spPr>
          <a:xfrm>
            <a:off x="104040" y="3207960"/>
            <a:ext cx="3068280" cy="100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Открытые программные средства и технологии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Высокая точность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Возможность задать порог доверия к модели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508" name="矩形 24"/>
          <p:cNvSpPr/>
          <p:nvPr/>
        </p:nvSpPr>
        <p:spPr>
          <a:xfrm>
            <a:off x="1259640" y="2794320"/>
            <a:ext cx="1065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262626"/>
                </a:solidFill>
                <a:latin typeface="Arial"/>
                <a:ea typeface="Arial"/>
              </a:rPr>
              <a:t>Модель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09" name="矩形 28"/>
          <p:cNvSpPr/>
          <p:nvPr/>
        </p:nvSpPr>
        <p:spPr>
          <a:xfrm>
            <a:off x="6099120" y="1974960"/>
            <a:ext cx="220104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низкий порог входа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дружелюбный интерфейс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510" name="矩形 29"/>
          <p:cNvSpPr/>
          <p:nvPr/>
        </p:nvSpPr>
        <p:spPr>
          <a:xfrm>
            <a:off x="6099840" y="1453680"/>
            <a:ext cx="122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262626"/>
                </a:solidFill>
                <a:latin typeface="Arial"/>
                <a:ea typeface="Arial"/>
              </a:rPr>
              <a:t>Простота</a:t>
            </a:r>
            <a:r>
              <a:rPr b="0" lang="en-US" sz="1800" spc="-1" strike="noStrike">
                <a:solidFill>
                  <a:srgbClr val="262626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11" name="矩形 30"/>
          <p:cNvSpPr/>
          <p:nvPr/>
        </p:nvSpPr>
        <p:spPr>
          <a:xfrm>
            <a:off x="6099840" y="3207960"/>
            <a:ext cx="293796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Отчет для экспорта формируется до 15 секунд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  <a:ea typeface="Arial"/>
              </a:rPr>
              <a:t>WEB</a:t>
            </a: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 сервис реагирует на изменения до 15 секунд</a:t>
            </a:r>
            <a:r>
              <a:rPr b="0" lang="en-US" sz="1000" spc="-1" strike="noStrike">
                <a:solidFill>
                  <a:srgbClr val="262626"/>
                </a:solidFill>
                <a:latin typeface="Arial"/>
                <a:ea typeface="Arial"/>
              </a:rPr>
              <a:t> 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ru-RU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ru-RU" sz="1000" spc="-1" strike="noStrike">
              <a:latin typeface="Arial"/>
            </a:endParaRPr>
          </a:p>
        </p:txBody>
      </p:sp>
      <p:sp>
        <p:nvSpPr>
          <p:cNvPr id="512" name="矩形 31"/>
          <p:cNvSpPr/>
          <p:nvPr/>
        </p:nvSpPr>
        <p:spPr>
          <a:xfrm>
            <a:off x="6100920" y="2896560"/>
            <a:ext cx="299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262626"/>
                </a:solidFill>
                <a:latin typeface="Arial"/>
                <a:ea typeface="Arial"/>
              </a:rPr>
              <a:t>Высокая скорость работы</a:t>
            </a:r>
            <a:r>
              <a:rPr b="0" lang="en-US" sz="1800" spc="-1" strike="noStrike">
                <a:solidFill>
                  <a:srgbClr val="262626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13" name="AutoShape 84"/>
          <p:cNvSpPr/>
          <p:nvPr/>
        </p:nvSpPr>
        <p:spPr>
          <a:xfrm>
            <a:off x="3713040" y="1766520"/>
            <a:ext cx="358920" cy="35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249" y="18900"/>
                </a:moveTo>
                <a:cubicBezTo>
                  <a:pt x="20249" y="19643"/>
                  <a:pt x="19644" y="20249"/>
                  <a:pt x="18899" y="20249"/>
                </a:cubicBezTo>
                <a:lnTo>
                  <a:pt x="2699" y="20249"/>
                </a:lnTo>
                <a:cubicBezTo>
                  <a:pt x="1955" y="20249"/>
                  <a:pt x="1349" y="19643"/>
                  <a:pt x="1349" y="18900"/>
                </a:cubicBezTo>
                <a:lnTo>
                  <a:pt x="1349" y="5400"/>
                </a:lnTo>
                <a:cubicBezTo>
                  <a:pt x="1349" y="5027"/>
                  <a:pt x="1652" y="4725"/>
                  <a:pt x="2024" y="4725"/>
                </a:cubicBezTo>
                <a:lnTo>
                  <a:pt x="2699" y="4725"/>
                </a:lnTo>
                <a:lnTo>
                  <a:pt x="2699" y="18225"/>
                </a:lnTo>
                <a:cubicBezTo>
                  <a:pt x="2699" y="18598"/>
                  <a:pt x="3001" y="18900"/>
                  <a:pt x="3374" y="18900"/>
                </a:cubicBezTo>
                <a:cubicBezTo>
                  <a:pt x="3748" y="18900"/>
                  <a:pt x="4049" y="18598"/>
                  <a:pt x="4049" y="18225"/>
                </a:cubicBezTo>
                <a:lnTo>
                  <a:pt x="4049" y="2025"/>
                </a:lnTo>
                <a:cubicBezTo>
                  <a:pt x="4049" y="1652"/>
                  <a:pt x="4352" y="1350"/>
                  <a:pt x="4724" y="1350"/>
                </a:cubicBezTo>
                <a:lnTo>
                  <a:pt x="19575" y="1350"/>
                </a:lnTo>
                <a:cubicBezTo>
                  <a:pt x="19947" y="1350"/>
                  <a:pt x="20249" y="1652"/>
                  <a:pt x="20249" y="2025"/>
                </a:cubicBezTo>
                <a:cubicBezTo>
                  <a:pt x="20249" y="2025"/>
                  <a:pt x="20249" y="18900"/>
                  <a:pt x="20249" y="18900"/>
                </a:cubicBezTo>
                <a:close/>
                <a:moveTo>
                  <a:pt x="19575" y="0"/>
                </a:moveTo>
                <a:lnTo>
                  <a:pt x="4724" y="0"/>
                </a:lnTo>
                <a:cubicBezTo>
                  <a:pt x="3606" y="0"/>
                  <a:pt x="2699" y="905"/>
                  <a:pt x="2699" y="2025"/>
                </a:cubicBezTo>
                <a:lnTo>
                  <a:pt x="2699" y="3375"/>
                </a:lnTo>
                <a:lnTo>
                  <a:pt x="2024" y="3375"/>
                </a:lnTo>
                <a:cubicBezTo>
                  <a:pt x="906" y="3375"/>
                  <a:pt x="0" y="4280"/>
                  <a:pt x="0" y="5400"/>
                </a:cubicBezTo>
                <a:lnTo>
                  <a:pt x="0" y="18900"/>
                </a:lnTo>
                <a:cubicBezTo>
                  <a:pt x="0" y="20391"/>
                  <a:pt x="1208" y="21599"/>
                  <a:pt x="2699" y="21599"/>
                </a:cubicBezTo>
                <a:lnTo>
                  <a:pt x="18899" y="21599"/>
                </a:lnTo>
                <a:cubicBezTo>
                  <a:pt x="20391" y="21599"/>
                  <a:pt x="21600" y="20391"/>
                  <a:pt x="21600" y="18900"/>
                </a:cubicBezTo>
                <a:lnTo>
                  <a:pt x="21600" y="2025"/>
                </a:lnTo>
                <a:cubicBezTo>
                  <a:pt x="21600" y="905"/>
                  <a:pt x="20693" y="0"/>
                  <a:pt x="19575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AutoShape 85"/>
          <p:cNvSpPr/>
          <p:nvPr/>
        </p:nvSpPr>
        <p:spPr>
          <a:xfrm>
            <a:off x="3927600" y="1901520"/>
            <a:ext cx="9864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AutoShape 86"/>
          <p:cNvSpPr/>
          <p:nvPr/>
        </p:nvSpPr>
        <p:spPr>
          <a:xfrm>
            <a:off x="3927600" y="1866600"/>
            <a:ext cx="9864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AutoShape 87"/>
          <p:cNvSpPr/>
          <p:nvPr/>
        </p:nvSpPr>
        <p:spPr>
          <a:xfrm>
            <a:off x="3927600" y="1833120"/>
            <a:ext cx="9864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AutoShape 88"/>
          <p:cNvSpPr/>
          <p:nvPr/>
        </p:nvSpPr>
        <p:spPr>
          <a:xfrm>
            <a:off x="3803760" y="2069640"/>
            <a:ext cx="9864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AutoShape 89"/>
          <p:cNvSpPr/>
          <p:nvPr/>
        </p:nvSpPr>
        <p:spPr>
          <a:xfrm>
            <a:off x="3803760" y="2036520"/>
            <a:ext cx="9864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AutoShape 90"/>
          <p:cNvSpPr/>
          <p:nvPr/>
        </p:nvSpPr>
        <p:spPr>
          <a:xfrm>
            <a:off x="3803760" y="2003040"/>
            <a:ext cx="9864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AutoShape 91"/>
          <p:cNvSpPr/>
          <p:nvPr/>
        </p:nvSpPr>
        <p:spPr>
          <a:xfrm>
            <a:off x="3927600" y="2069640"/>
            <a:ext cx="9864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AutoShape 92"/>
          <p:cNvSpPr/>
          <p:nvPr/>
        </p:nvSpPr>
        <p:spPr>
          <a:xfrm>
            <a:off x="3927600" y="2036520"/>
            <a:ext cx="9864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AutoShape 93"/>
          <p:cNvSpPr/>
          <p:nvPr/>
        </p:nvSpPr>
        <p:spPr>
          <a:xfrm>
            <a:off x="3927600" y="2003040"/>
            <a:ext cx="9864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AutoShape 94"/>
          <p:cNvSpPr/>
          <p:nvPr/>
        </p:nvSpPr>
        <p:spPr>
          <a:xfrm>
            <a:off x="3803760" y="1935000"/>
            <a:ext cx="22248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69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69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AutoShape 95"/>
          <p:cNvSpPr/>
          <p:nvPr/>
        </p:nvSpPr>
        <p:spPr>
          <a:xfrm>
            <a:off x="3803760" y="1968120"/>
            <a:ext cx="22248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90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90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AutoShape 96"/>
          <p:cNvSpPr/>
          <p:nvPr/>
        </p:nvSpPr>
        <p:spPr>
          <a:xfrm>
            <a:off x="3803760" y="1811160"/>
            <a:ext cx="98640" cy="10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799" y="4792"/>
                </a:moveTo>
                <a:lnTo>
                  <a:pt x="16800" y="4792"/>
                </a:lnTo>
                <a:lnTo>
                  <a:pt x="16800" y="16797"/>
                </a:lnTo>
                <a:lnTo>
                  <a:pt x="4799" y="16797"/>
                </a:lnTo>
                <a:cubicBezTo>
                  <a:pt x="4799" y="16797"/>
                  <a:pt x="4799" y="4792"/>
                  <a:pt x="4799" y="4792"/>
                </a:cubicBezTo>
                <a:close/>
                <a:moveTo>
                  <a:pt x="2399" y="21600"/>
                </a:moveTo>
                <a:lnTo>
                  <a:pt x="19199" y="21600"/>
                </a:lnTo>
                <a:cubicBezTo>
                  <a:pt x="20527" y="21600"/>
                  <a:pt x="21600" y="20523"/>
                  <a:pt x="21600" y="19198"/>
                </a:cubicBezTo>
                <a:lnTo>
                  <a:pt x="21600" y="2401"/>
                </a:lnTo>
                <a:cubicBezTo>
                  <a:pt x="21600" y="1076"/>
                  <a:pt x="20527" y="0"/>
                  <a:pt x="19199" y="0"/>
                </a:cubicBezTo>
                <a:lnTo>
                  <a:pt x="2399" y="0"/>
                </a:lnTo>
                <a:cubicBezTo>
                  <a:pt x="1072" y="0"/>
                  <a:pt x="0" y="1076"/>
                  <a:pt x="0" y="2401"/>
                </a:cubicBezTo>
                <a:lnTo>
                  <a:pt x="0" y="19198"/>
                </a:lnTo>
                <a:cubicBezTo>
                  <a:pt x="0" y="20523"/>
                  <a:pt x="1072" y="21600"/>
                  <a:pt x="2399" y="2160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AutoShape 115"/>
          <p:cNvSpPr/>
          <p:nvPr/>
        </p:nvSpPr>
        <p:spPr>
          <a:xfrm>
            <a:off x="3803400" y="3102120"/>
            <a:ext cx="268560" cy="35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800" y="12825"/>
                </a:moveTo>
                <a:lnTo>
                  <a:pt x="19800" y="13500"/>
                </a:lnTo>
                <a:lnTo>
                  <a:pt x="19800" y="14850"/>
                </a:lnTo>
                <a:lnTo>
                  <a:pt x="19800" y="15525"/>
                </a:lnTo>
                <a:cubicBezTo>
                  <a:pt x="19800" y="18129"/>
                  <a:pt x="16972" y="20249"/>
                  <a:pt x="13499" y="20249"/>
                </a:cubicBezTo>
                <a:lnTo>
                  <a:pt x="8099" y="20249"/>
                </a:lnTo>
                <a:cubicBezTo>
                  <a:pt x="4627" y="20249"/>
                  <a:pt x="1800" y="18129"/>
                  <a:pt x="1800" y="15525"/>
                </a:cubicBezTo>
                <a:lnTo>
                  <a:pt x="1800" y="14850"/>
                </a:lnTo>
                <a:lnTo>
                  <a:pt x="1800" y="13500"/>
                </a:lnTo>
                <a:lnTo>
                  <a:pt x="1800" y="12825"/>
                </a:lnTo>
                <a:lnTo>
                  <a:pt x="1800" y="10800"/>
                </a:lnTo>
                <a:cubicBezTo>
                  <a:pt x="1800" y="10427"/>
                  <a:pt x="2203" y="10124"/>
                  <a:pt x="2699" y="10124"/>
                </a:cubicBezTo>
                <a:lnTo>
                  <a:pt x="4499" y="10124"/>
                </a:lnTo>
                <a:lnTo>
                  <a:pt x="17100" y="10124"/>
                </a:lnTo>
                <a:lnTo>
                  <a:pt x="18899" y="10124"/>
                </a:lnTo>
                <a:cubicBezTo>
                  <a:pt x="19396" y="10124"/>
                  <a:pt x="19800" y="10427"/>
                  <a:pt x="19800" y="10800"/>
                </a:cubicBezTo>
                <a:cubicBezTo>
                  <a:pt x="19800" y="10800"/>
                  <a:pt x="19800" y="12825"/>
                  <a:pt x="19800" y="12825"/>
                </a:cubicBezTo>
                <a:close/>
                <a:moveTo>
                  <a:pt x="14400" y="6075"/>
                </a:moveTo>
                <a:lnTo>
                  <a:pt x="14400" y="6076"/>
                </a:lnTo>
                <a:lnTo>
                  <a:pt x="14400" y="8774"/>
                </a:lnTo>
                <a:lnTo>
                  <a:pt x="7200" y="8774"/>
                </a:lnTo>
                <a:lnTo>
                  <a:pt x="7200" y="6076"/>
                </a:lnTo>
                <a:lnTo>
                  <a:pt x="7200" y="6075"/>
                </a:lnTo>
                <a:cubicBezTo>
                  <a:pt x="7200" y="4583"/>
                  <a:pt x="8811" y="3375"/>
                  <a:pt x="10800" y="3375"/>
                </a:cubicBezTo>
                <a:cubicBezTo>
                  <a:pt x="12788" y="3375"/>
                  <a:pt x="14400" y="4583"/>
                  <a:pt x="14400" y="6075"/>
                </a:cubicBezTo>
                <a:moveTo>
                  <a:pt x="4499" y="6075"/>
                </a:moveTo>
                <a:cubicBezTo>
                  <a:pt x="4499" y="3465"/>
                  <a:pt x="7320" y="1350"/>
                  <a:pt x="10800" y="1350"/>
                </a:cubicBezTo>
                <a:cubicBezTo>
                  <a:pt x="14279" y="1350"/>
                  <a:pt x="17100" y="3465"/>
                  <a:pt x="17100" y="6075"/>
                </a:cubicBezTo>
                <a:lnTo>
                  <a:pt x="17100" y="8774"/>
                </a:lnTo>
                <a:lnTo>
                  <a:pt x="15299" y="8774"/>
                </a:lnTo>
                <a:lnTo>
                  <a:pt x="15299" y="6076"/>
                </a:lnTo>
                <a:cubicBezTo>
                  <a:pt x="15299" y="4212"/>
                  <a:pt x="13285" y="2701"/>
                  <a:pt x="10800" y="2701"/>
                </a:cubicBezTo>
                <a:cubicBezTo>
                  <a:pt x="8314" y="2701"/>
                  <a:pt x="6299" y="4212"/>
                  <a:pt x="6299" y="6076"/>
                </a:cubicBezTo>
                <a:lnTo>
                  <a:pt x="6299" y="8774"/>
                </a:lnTo>
                <a:lnTo>
                  <a:pt x="4499" y="8774"/>
                </a:lnTo>
                <a:cubicBezTo>
                  <a:pt x="4499" y="8774"/>
                  <a:pt x="4499" y="6075"/>
                  <a:pt x="4499" y="6075"/>
                </a:cubicBezTo>
                <a:close/>
                <a:moveTo>
                  <a:pt x="18899" y="8774"/>
                </a:moveTo>
                <a:lnTo>
                  <a:pt x="18899" y="6075"/>
                </a:lnTo>
                <a:cubicBezTo>
                  <a:pt x="18899" y="2719"/>
                  <a:pt x="15274" y="0"/>
                  <a:pt x="10800" y="0"/>
                </a:cubicBezTo>
                <a:cubicBezTo>
                  <a:pt x="6325" y="0"/>
                  <a:pt x="2699" y="2719"/>
                  <a:pt x="2699" y="6075"/>
                </a:cubicBezTo>
                <a:lnTo>
                  <a:pt x="2699" y="8774"/>
                </a:lnTo>
                <a:cubicBezTo>
                  <a:pt x="1208" y="8774"/>
                  <a:pt x="0" y="9681"/>
                  <a:pt x="0" y="10800"/>
                </a:cubicBezTo>
                <a:lnTo>
                  <a:pt x="0" y="12825"/>
                </a:lnTo>
                <a:lnTo>
                  <a:pt x="0" y="13500"/>
                </a:lnTo>
                <a:lnTo>
                  <a:pt x="0" y="14850"/>
                </a:lnTo>
                <a:lnTo>
                  <a:pt x="0" y="15525"/>
                </a:lnTo>
                <a:cubicBezTo>
                  <a:pt x="0" y="18880"/>
                  <a:pt x="3625" y="21599"/>
                  <a:pt x="8099" y="21599"/>
                </a:cubicBezTo>
                <a:lnTo>
                  <a:pt x="13499" y="21599"/>
                </a:lnTo>
                <a:cubicBezTo>
                  <a:pt x="17974" y="21599"/>
                  <a:pt x="21600" y="18880"/>
                  <a:pt x="21600" y="15525"/>
                </a:cubicBezTo>
                <a:lnTo>
                  <a:pt x="21600" y="14850"/>
                </a:lnTo>
                <a:lnTo>
                  <a:pt x="21600" y="13500"/>
                </a:lnTo>
                <a:lnTo>
                  <a:pt x="21600" y="12825"/>
                </a:lnTo>
                <a:lnTo>
                  <a:pt x="21600" y="10800"/>
                </a:lnTo>
                <a:cubicBezTo>
                  <a:pt x="21600" y="9681"/>
                  <a:pt x="20391" y="8774"/>
                  <a:pt x="18899" y="8774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AutoShape 116"/>
          <p:cNvSpPr/>
          <p:nvPr/>
        </p:nvSpPr>
        <p:spPr>
          <a:xfrm>
            <a:off x="3916080" y="3314880"/>
            <a:ext cx="42840" cy="6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3226"/>
                  <a:pt x="0" y="7201"/>
                </a:cubicBezTo>
                <a:cubicBezTo>
                  <a:pt x="0" y="9390"/>
                  <a:pt x="1798" y="13537"/>
                  <a:pt x="3601" y="16821"/>
                </a:cubicBezTo>
                <a:cubicBezTo>
                  <a:pt x="5070" y="19493"/>
                  <a:pt x="6916" y="21600"/>
                  <a:pt x="10800" y="21600"/>
                </a:cubicBezTo>
                <a:cubicBezTo>
                  <a:pt x="15016" y="21600"/>
                  <a:pt x="16529" y="19514"/>
                  <a:pt x="18003" y="16858"/>
                </a:cubicBezTo>
                <a:cubicBezTo>
                  <a:pt x="19828" y="13567"/>
                  <a:pt x="21600" y="9397"/>
                  <a:pt x="21600" y="7201"/>
                </a:cubicBezTo>
                <a:cubicBezTo>
                  <a:pt x="21600" y="3226"/>
                  <a:pt x="16761" y="0"/>
                  <a:pt x="10800" y="0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8" name="Group 82"/>
          <p:cNvGrpSpPr/>
          <p:nvPr/>
        </p:nvGrpSpPr>
        <p:grpSpPr>
          <a:xfrm>
            <a:off x="5037120" y="1765440"/>
            <a:ext cx="357840" cy="357840"/>
            <a:chOff x="5037120" y="1765440"/>
            <a:chExt cx="357840" cy="357840"/>
          </a:xfrm>
        </p:grpSpPr>
        <p:sp>
          <p:nvSpPr>
            <p:cNvPr id="529" name="AutoShape 81"/>
            <p:cNvSpPr/>
            <p:nvPr/>
          </p:nvSpPr>
          <p:spPr>
            <a:xfrm>
              <a:off x="5037120" y="1765440"/>
              <a:ext cx="357840" cy="357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AutoShape 82"/>
            <p:cNvSpPr/>
            <p:nvPr/>
          </p:nvSpPr>
          <p:spPr>
            <a:xfrm>
              <a:off x="5070600" y="2057040"/>
              <a:ext cx="32400" cy="3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1" name="AutoShape 30"/>
          <p:cNvSpPr/>
          <p:nvPr/>
        </p:nvSpPr>
        <p:spPr>
          <a:xfrm>
            <a:off x="5140080" y="3157560"/>
            <a:ext cx="246240" cy="358920"/>
          </a:xfrm>
          <a:custGeom>
            <a:avLst/>
            <a:gdLst/>
            <a:ahLst/>
            <a:rect l="l" t="t" r="r" b="b"/>
            <a:pathLst>
              <a:path w="20767" h="21600">
                <a:moveTo>
                  <a:pt x="18566" y="16551"/>
                </a:moveTo>
                <a:cubicBezTo>
                  <a:pt x="17960" y="18284"/>
                  <a:pt x="17274" y="20249"/>
                  <a:pt x="9436" y="20249"/>
                </a:cubicBezTo>
                <a:cubicBezTo>
                  <a:pt x="4711" y="20249"/>
                  <a:pt x="1888" y="17809"/>
                  <a:pt x="1888" y="15451"/>
                </a:cubicBezTo>
                <a:cubicBezTo>
                  <a:pt x="1888" y="13645"/>
                  <a:pt x="2349" y="12161"/>
                  <a:pt x="2835" y="10591"/>
                </a:cubicBezTo>
                <a:cubicBezTo>
                  <a:pt x="3454" y="8600"/>
                  <a:pt x="4088" y="6563"/>
                  <a:pt x="3813" y="3868"/>
                </a:cubicBezTo>
                <a:cubicBezTo>
                  <a:pt x="6723" y="6750"/>
                  <a:pt x="7759" y="10567"/>
                  <a:pt x="7759" y="10567"/>
                </a:cubicBezTo>
                <a:cubicBezTo>
                  <a:pt x="7759" y="10567"/>
                  <a:pt x="10468" y="7846"/>
                  <a:pt x="11196" y="6582"/>
                </a:cubicBezTo>
                <a:cubicBezTo>
                  <a:pt x="11755" y="7395"/>
                  <a:pt x="12267" y="10124"/>
                  <a:pt x="12267" y="12825"/>
                </a:cubicBezTo>
                <a:cubicBezTo>
                  <a:pt x="12267" y="12825"/>
                  <a:pt x="14773" y="11347"/>
                  <a:pt x="16653" y="9127"/>
                </a:cubicBezTo>
                <a:cubicBezTo>
                  <a:pt x="18632" y="11666"/>
                  <a:pt x="19346" y="14320"/>
                  <a:pt x="18566" y="16551"/>
                </a:cubicBezTo>
                <a:moveTo>
                  <a:pt x="16041" y="6075"/>
                </a:moveTo>
                <a:cubicBezTo>
                  <a:pt x="15982" y="7879"/>
                  <a:pt x="14088" y="9404"/>
                  <a:pt x="14088" y="9404"/>
                </a:cubicBezTo>
                <a:cubicBezTo>
                  <a:pt x="14088" y="6046"/>
                  <a:pt x="10380" y="3375"/>
                  <a:pt x="10380" y="3375"/>
                </a:cubicBezTo>
                <a:cubicBezTo>
                  <a:pt x="10380" y="3375"/>
                  <a:pt x="10330" y="5373"/>
                  <a:pt x="8452" y="7389"/>
                </a:cubicBezTo>
                <a:cubicBezTo>
                  <a:pt x="6574" y="2686"/>
                  <a:pt x="938" y="0"/>
                  <a:pt x="938" y="0"/>
                </a:cubicBezTo>
                <a:cubicBezTo>
                  <a:pt x="3756" y="7389"/>
                  <a:pt x="0" y="10076"/>
                  <a:pt x="0" y="15451"/>
                </a:cubicBezTo>
                <a:cubicBezTo>
                  <a:pt x="0" y="18604"/>
                  <a:pt x="3730" y="21599"/>
                  <a:pt x="9436" y="21599"/>
                </a:cubicBezTo>
                <a:cubicBezTo>
                  <a:pt x="17888" y="21599"/>
                  <a:pt x="19523" y="19379"/>
                  <a:pt x="20396" y="16878"/>
                </a:cubicBezTo>
                <a:cubicBezTo>
                  <a:pt x="21599" y="13436"/>
                  <a:pt x="19797" y="9432"/>
                  <a:pt x="16041" y="6075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AutoShape 31"/>
          <p:cNvSpPr/>
          <p:nvPr/>
        </p:nvSpPr>
        <p:spPr>
          <a:xfrm>
            <a:off x="5186160" y="3314880"/>
            <a:ext cx="157320" cy="128880"/>
          </a:xfrm>
          <a:custGeom>
            <a:avLst/>
            <a:gdLst/>
            <a:ahLst/>
            <a:rect l="l" t="t" r="r" b="b"/>
            <a:pathLst>
              <a:path w="21282" h="21600">
                <a:moveTo>
                  <a:pt x="20698" y="5891"/>
                </a:moveTo>
                <a:lnTo>
                  <a:pt x="19424" y="7749"/>
                </a:lnTo>
                <a:cubicBezTo>
                  <a:pt x="17846" y="10064"/>
                  <a:pt x="16352" y="12259"/>
                  <a:pt x="12365" y="14784"/>
                </a:cubicBezTo>
                <a:cubicBezTo>
                  <a:pt x="11794" y="12631"/>
                  <a:pt x="11275" y="10259"/>
                  <a:pt x="11275" y="6631"/>
                </a:cubicBezTo>
                <a:lnTo>
                  <a:pt x="11275" y="3408"/>
                </a:lnTo>
                <a:lnTo>
                  <a:pt x="9000" y="7893"/>
                </a:lnTo>
                <a:cubicBezTo>
                  <a:pt x="8233" y="9421"/>
                  <a:pt x="7598" y="10690"/>
                  <a:pt x="6649" y="12373"/>
                </a:cubicBezTo>
                <a:cubicBezTo>
                  <a:pt x="5211" y="8296"/>
                  <a:pt x="4195" y="5281"/>
                  <a:pt x="3422" y="2545"/>
                </a:cubicBezTo>
                <a:lnTo>
                  <a:pt x="2705" y="0"/>
                </a:lnTo>
                <a:lnTo>
                  <a:pt x="1926" y="2847"/>
                </a:lnTo>
                <a:cubicBezTo>
                  <a:pt x="936" y="6469"/>
                  <a:pt x="0" y="9891"/>
                  <a:pt x="0" y="18771"/>
                </a:cubicBezTo>
                <a:cubicBezTo>
                  <a:pt x="0" y="19292"/>
                  <a:pt x="333" y="19714"/>
                  <a:pt x="749" y="19714"/>
                </a:cubicBezTo>
                <a:cubicBezTo>
                  <a:pt x="1162" y="19714"/>
                  <a:pt x="1499" y="19292"/>
                  <a:pt x="1499" y="18771"/>
                </a:cubicBezTo>
                <a:cubicBezTo>
                  <a:pt x="1499" y="11964"/>
                  <a:pt x="2037" y="8594"/>
                  <a:pt x="2758" y="5681"/>
                </a:cubicBezTo>
                <a:cubicBezTo>
                  <a:pt x="3537" y="8174"/>
                  <a:pt x="4520" y="11009"/>
                  <a:pt x="5812" y="14638"/>
                </a:cubicBezTo>
                <a:lnTo>
                  <a:pt x="6339" y="16117"/>
                </a:lnTo>
                <a:lnTo>
                  <a:pt x="7100" y="14811"/>
                </a:lnTo>
                <a:cubicBezTo>
                  <a:pt x="8344" y="12681"/>
                  <a:pt x="9085" y="11248"/>
                  <a:pt x="9896" y="9638"/>
                </a:cubicBezTo>
                <a:cubicBezTo>
                  <a:pt x="10133" y="12428"/>
                  <a:pt x="10681" y="14428"/>
                  <a:pt x="11223" y="16408"/>
                </a:cubicBezTo>
                <a:lnTo>
                  <a:pt x="11495" y="17404"/>
                </a:lnTo>
                <a:lnTo>
                  <a:pt x="12253" y="16953"/>
                </a:lnTo>
                <a:cubicBezTo>
                  <a:pt x="16306" y="14531"/>
                  <a:pt x="18203" y="12327"/>
                  <a:pt x="19708" y="10211"/>
                </a:cubicBezTo>
                <a:cubicBezTo>
                  <a:pt x="19942" y="13727"/>
                  <a:pt x="19573" y="17574"/>
                  <a:pt x="18698" y="20305"/>
                </a:cubicBezTo>
                <a:cubicBezTo>
                  <a:pt x="18543" y="20787"/>
                  <a:pt x="18730" y="21336"/>
                  <a:pt x="19114" y="21531"/>
                </a:cubicBezTo>
                <a:cubicBezTo>
                  <a:pt x="19204" y="21577"/>
                  <a:pt x="19301" y="21599"/>
                  <a:pt x="19395" y="21599"/>
                </a:cubicBezTo>
                <a:cubicBezTo>
                  <a:pt x="19690" y="21599"/>
                  <a:pt x="19972" y="21377"/>
                  <a:pt x="20089" y="21008"/>
                </a:cubicBezTo>
                <a:cubicBezTo>
                  <a:pt x="21251" y="17380"/>
                  <a:pt x="21600" y="12213"/>
                  <a:pt x="20976" y="7841"/>
                </a:cubicBezTo>
                <a:cubicBezTo>
                  <a:pt x="20976" y="7841"/>
                  <a:pt x="20698" y="5891"/>
                  <a:pt x="20698" y="5891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Content Placeholder 99" descr=""/>
          <p:cNvPicPr/>
          <p:nvPr/>
        </p:nvPicPr>
        <p:blipFill>
          <a:blip r:embed="rId1"/>
          <a:stretch/>
        </p:blipFill>
        <p:spPr>
          <a:xfrm>
            <a:off x="5292000" y="1275840"/>
            <a:ext cx="2982960" cy="2982960"/>
          </a:xfrm>
          <a:prstGeom prst="rect">
            <a:avLst/>
          </a:prstGeom>
          <a:ln w="9525">
            <a:noFill/>
          </a:ln>
        </p:spPr>
      </p:pic>
      <p:sp>
        <p:nvSpPr>
          <p:cNvPr id="534" name="文本框 16"/>
          <p:cNvSpPr/>
          <p:nvPr/>
        </p:nvSpPr>
        <p:spPr>
          <a:xfrm>
            <a:off x="5148000" y="195480"/>
            <a:ext cx="31104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262626"/>
                </a:solidFill>
                <a:latin typeface="Arial"/>
                <a:ea typeface="Arial"/>
              </a:rPr>
              <a:t>WEB</a:t>
            </a:r>
            <a:r>
              <a:rPr b="0" lang="ru-RU" sz="2800" spc="-1" strike="noStrike">
                <a:solidFill>
                  <a:srgbClr val="262626"/>
                </a:solidFill>
                <a:latin typeface="Arial"/>
                <a:ea typeface="Arial"/>
              </a:rPr>
              <a:t> сервис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535" name="矩形 17"/>
          <p:cNvSpPr/>
          <p:nvPr/>
        </p:nvSpPr>
        <p:spPr>
          <a:xfrm>
            <a:off x="5292000" y="627480"/>
            <a:ext cx="27478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демонстрация работы</a:t>
            </a:r>
            <a:endParaRPr b="0" lang="ru-RU" sz="1000" spc="-1" strike="noStrike">
              <a:latin typeface="Arial"/>
            </a:endParaRPr>
          </a:p>
        </p:txBody>
      </p:sp>
      <p:pic>
        <p:nvPicPr>
          <p:cNvPr id="536" name="Content Placeholder 101" descr=""/>
          <p:cNvPicPr/>
          <p:nvPr/>
        </p:nvPicPr>
        <p:blipFill>
          <a:blip r:embed="rId2"/>
          <a:srcRect l="17839" t="0" r="12712" b="0"/>
          <a:stretch/>
        </p:blipFill>
        <p:spPr>
          <a:xfrm>
            <a:off x="0" y="0"/>
            <a:ext cx="4762080" cy="51433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文本框 16"/>
          <p:cNvSpPr/>
          <p:nvPr/>
        </p:nvSpPr>
        <p:spPr>
          <a:xfrm>
            <a:off x="2406960" y="163080"/>
            <a:ext cx="43290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262626"/>
                </a:solidFill>
                <a:latin typeface="Arial"/>
                <a:ea typeface="Arial"/>
              </a:rPr>
              <a:t>Перспективы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538" name="矩形 17"/>
          <p:cNvSpPr/>
          <p:nvPr/>
        </p:nvSpPr>
        <p:spPr>
          <a:xfrm>
            <a:off x="2965320" y="650160"/>
            <a:ext cx="324540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262626"/>
                </a:solidFill>
                <a:latin typeface="Arial"/>
                <a:ea typeface="Arial"/>
              </a:rPr>
              <a:t>разработка дополнительных модулей для внедрения в </a:t>
            </a:r>
            <a:r>
              <a:rPr b="0" lang="en-US" sz="900" spc="-1" strike="noStrike">
                <a:solidFill>
                  <a:srgbClr val="262626"/>
                </a:solidFill>
                <a:latin typeface="Arial"/>
                <a:ea typeface="Arial"/>
              </a:rPr>
              <a:t>WEB </a:t>
            </a:r>
            <a:r>
              <a:rPr b="0" lang="ru-RU" sz="900" spc="-1" strike="noStrike">
                <a:solidFill>
                  <a:srgbClr val="262626"/>
                </a:solidFill>
                <a:latin typeface="Arial"/>
                <a:ea typeface="Arial"/>
              </a:rPr>
              <a:t>сервис</a:t>
            </a:r>
            <a:r>
              <a:rPr b="0" lang="en-US" sz="900" spc="-1" strike="noStrike">
                <a:solidFill>
                  <a:srgbClr val="262626"/>
                </a:solidFill>
                <a:latin typeface="Arial"/>
                <a:ea typeface="Arial"/>
              </a:rPr>
              <a:t> 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539" name="直接箭头连接符 3"/>
          <p:cNvSpPr/>
          <p:nvPr/>
        </p:nvSpPr>
        <p:spPr>
          <a:xfrm>
            <a:off x="390960" y="3085200"/>
            <a:ext cx="833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62626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等腰三角形 4"/>
          <p:cNvSpPr/>
          <p:nvPr/>
        </p:nvSpPr>
        <p:spPr>
          <a:xfrm>
            <a:off x="895680" y="2625840"/>
            <a:ext cx="531360" cy="457560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等腰三角形 26"/>
          <p:cNvSpPr/>
          <p:nvPr/>
        </p:nvSpPr>
        <p:spPr>
          <a:xfrm flipV="1">
            <a:off x="3134520" y="3083760"/>
            <a:ext cx="531360" cy="457560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等腰三角形 27"/>
          <p:cNvSpPr/>
          <p:nvPr/>
        </p:nvSpPr>
        <p:spPr>
          <a:xfrm>
            <a:off x="5373360" y="2625840"/>
            <a:ext cx="531360" cy="457560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矩形 29"/>
          <p:cNvSpPr/>
          <p:nvPr/>
        </p:nvSpPr>
        <p:spPr>
          <a:xfrm>
            <a:off x="141120" y="1652760"/>
            <a:ext cx="282492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Расширение набора данных и подключение дополнительных сторонних API для улучшения прогноза модели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544" name="矩形 30"/>
          <p:cNvSpPr/>
          <p:nvPr/>
        </p:nvSpPr>
        <p:spPr>
          <a:xfrm>
            <a:off x="979920" y="1341360"/>
            <a:ext cx="1069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262626"/>
                </a:solidFill>
                <a:latin typeface="Arial"/>
                <a:ea typeface="Arial"/>
              </a:rPr>
              <a:t>Данные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45" name="矩形 31"/>
          <p:cNvSpPr/>
          <p:nvPr/>
        </p:nvSpPr>
        <p:spPr>
          <a:xfrm>
            <a:off x="2196000" y="3907800"/>
            <a:ext cx="24966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Разработка сводной карты с нанесением территорий с высоким риском возникновения пожаров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546" name="矩形 32"/>
          <p:cNvSpPr/>
          <p:nvPr/>
        </p:nvSpPr>
        <p:spPr>
          <a:xfrm>
            <a:off x="2735280" y="3596040"/>
            <a:ext cx="137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262626"/>
                </a:solidFill>
                <a:latin typeface="Arial"/>
                <a:ea typeface="Arial"/>
              </a:rPr>
              <a:t>Аналитика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47" name="矩形 33"/>
          <p:cNvSpPr/>
          <p:nvPr/>
        </p:nvSpPr>
        <p:spPr>
          <a:xfrm>
            <a:off x="4572000" y="1685160"/>
            <a:ext cx="203976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Внедрение сохранения изображения в s3 хранилище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548" name="矩形 34"/>
          <p:cNvSpPr/>
          <p:nvPr/>
        </p:nvSpPr>
        <p:spPr>
          <a:xfrm>
            <a:off x="5181840" y="1373400"/>
            <a:ext cx="82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262626"/>
                </a:solidFill>
                <a:latin typeface="Arial"/>
                <a:ea typeface="Arial"/>
              </a:rPr>
              <a:t>Архив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Picture Placeholder 103" descr=""/>
          <p:cNvPicPr/>
          <p:nvPr/>
        </p:nvPicPr>
        <p:blipFill>
          <a:blip r:embed="rId1"/>
          <a:srcRect l="7" t="2380" r="79" b="11317"/>
          <a:stretch/>
        </p:blipFill>
        <p:spPr>
          <a:xfrm>
            <a:off x="720" y="-6840"/>
            <a:ext cx="9141840" cy="5267880"/>
          </a:xfrm>
          <a:prstGeom prst="rect">
            <a:avLst/>
          </a:prstGeom>
          <a:ln w="9525">
            <a:noFill/>
          </a:ln>
        </p:spPr>
      </p:pic>
      <p:sp>
        <p:nvSpPr>
          <p:cNvPr id="550" name="矩形 5"/>
          <p:cNvSpPr/>
          <p:nvPr/>
        </p:nvSpPr>
        <p:spPr>
          <a:xfrm>
            <a:off x="1800" y="-20160"/>
            <a:ext cx="9141840" cy="5254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矩形 12"/>
          <p:cNvSpPr/>
          <p:nvPr/>
        </p:nvSpPr>
        <p:spPr>
          <a:xfrm>
            <a:off x="456480" y="1624320"/>
            <a:ext cx="308844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ru-RU" sz="1400" spc="-1" strike="noStrike">
                <a:solidFill>
                  <a:srgbClr val="ffffff"/>
                </a:solidFill>
                <a:latin typeface="Arial"/>
                <a:ea typeface="Arial"/>
              </a:rPr>
              <a:t>Широка страна моя родная,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ru-RU" sz="1400" spc="-1" strike="noStrike">
                <a:solidFill>
                  <a:srgbClr val="ffffff"/>
                </a:solidFill>
                <a:latin typeface="Arial"/>
                <a:ea typeface="Arial"/>
              </a:rPr>
              <a:t>Много в ней лесов, полей и рек.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ru-RU" sz="1400" spc="-1" strike="noStrike">
                <a:solidFill>
                  <a:srgbClr val="ffffff"/>
                </a:solidFill>
                <a:latin typeface="Arial"/>
                <a:ea typeface="Arial"/>
              </a:rPr>
              <a:t>Я другой такой страны не знаю,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ru-RU" sz="1400" spc="-1" strike="noStrike">
                <a:solidFill>
                  <a:srgbClr val="ffffff"/>
                </a:solidFill>
                <a:latin typeface="Arial"/>
                <a:ea typeface="Arial"/>
              </a:rPr>
              <a:t>Где так вольно дышит человек!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52" name="直接连接符 16"/>
          <p:cNvSpPr/>
          <p:nvPr/>
        </p:nvSpPr>
        <p:spPr>
          <a:xfrm flipV="1">
            <a:off x="323640" y="1624680"/>
            <a:ext cx="13320" cy="95004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文本框 15"/>
          <p:cNvSpPr/>
          <p:nvPr/>
        </p:nvSpPr>
        <p:spPr>
          <a:xfrm>
            <a:off x="7066440" y="4689360"/>
            <a:ext cx="1697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ru-RU" sz="1400" spc="-1" strike="noStrike">
                <a:solidFill>
                  <a:srgbClr val="ffffff"/>
                </a:solidFill>
                <a:latin typeface="Arial"/>
                <a:ea typeface="Arial"/>
              </a:rPr>
              <a:t>Команда «ЛИФТ»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54" name="Text Box 1"/>
          <p:cNvSpPr/>
          <p:nvPr/>
        </p:nvSpPr>
        <p:spPr>
          <a:xfrm>
            <a:off x="324000" y="2931840"/>
            <a:ext cx="20851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Arial"/>
              </a:rPr>
              <a:t>Лебедев-Кумач Василий Иванович (1898 — 1949) 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A_文本框 11"/>
          <p:cNvSpPr/>
          <p:nvPr/>
        </p:nvSpPr>
        <p:spPr>
          <a:xfrm>
            <a:off x="2129040" y="207000"/>
            <a:ext cx="21056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000" spc="-1" strike="noStrike">
                <a:solidFill>
                  <a:srgbClr val="000000"/>
                </a:solidFill>
                <a:latin typeface="Arial"/>
                <a:ea typeface="Arial"/>
              </a:rPr>
              <a:t>СОДЕРЖАНИЕ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06" name="矩形 10"/>
          <p:cNvSpPr/>
          <p:nvPr/>
        </p:nvSpPr>
        <p:spPr>
          <a:xfrm>
            <a:off x="5127480" y="968040"/>
            <a:ext cx="1216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000" spc="-1" strike="noStrike">
                <a:solidFill>
                  <a:srgbClr val="262626"/>
                </a:solidFill>
                <a:latin typeface="Arial"/>
                <a:ea typeface="Arial"/>
              </a:rPr>
              <a:t>Команда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07" name="矩形 11"/>
          <p:cNvSpPr/>
          <p:nvPr/>
        </p:nvSpPr>
        <p:spPr>
          <a:xfrm>
            <a:off x="5125680" y="1903320"/>
            <a:ext cx="21531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000" spc="-1" strike="noStrike">
                <a:solidFill>
                  <a:srgbClr val="262626"/>
                </a:solidFill>
                <a:latin typeface="Arial"/>
                <a:ea typeface="Arial"/>
              </a:rPr>
              <a:t>Зачем это надо?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08" name="矩形 12"/>
          <p:cNvSpPr/>
          <p:nvPr/>
        </p:nvSpPr>
        <p:spPr>
          <a:xfrm>
            <a:off x="5127480" y="2849040"/>
            <a:ext cx="12495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000" spc="-1" strike="noStrike">
                <a:solidFill>
                  <a:srgbClr val="262626"/>
                </a:solidFill>
                <a:latin typeface="Arial"/>
                <a:ea typeface="Arial"/>
              </a:rPr>
              <a:t>Решение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09" name="矩形 13"/>
          <p:cNvSpPr/>
          <p:nvPr/>
        </p:nvSpPr>
        <p:spPr>
          <a:xfrm>
            <a:off x="5196960" y="3895560"/>
            <a:ext cx="1743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000" spc="-1" strike="noStrike">
                <a:solidFill>
                  <a:srgbClr val="262626"/>
                </a:solidFill>
                <a:latin typeface="Arial"/>
                <a:ea typeface="Arial"/>
              </a:rPr>
              <a:t>Перспективы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10" name="Rectangle 120"/>
          <p:cNvSpPr/>
          <p:nvPr/>
        </p:nvSpPr>
        <p:spPr>
          <a:xfrm>
            <a:off x="5169960" y="1333080"/>
            <a:ext cx="31212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595959"/>
                </a:solidFill>
                <a:latin typeface="Arial"/>
                <a:ea typeface="Arial"/>
              </a:rPr>
              <a:t>Состав, роли, контакты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311" name="Rectangle 120"/>
          <p:cNvSpPr/>
          <p:nvPr/>
        </p:nvSpPr>
        <p:spPr>
          <a:xfrm>
            <a:off x="5143680" y="2278080"/>
            <a:ext cx="31212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Лесные пожары представляют серьёзную угрозу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312" name="Rectangle 120"/>
          <p:cNvSpPr/>
          <p:nvPr/>
        </p:nvSpPr>
        <p:spPr>
          <a:xfrm>
            <a:off x="5169960" y="3180960"/>
            <a:ext cx="312120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595959"/>
                </a:solidFill>
                <a:latin typeface="Arial"/>
                <a:ea typeface="Arial"/>
              </a:rPr>
              <a:t>Сервис предиктивной оценки возникновения лесных пожаров 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313" name="椭圆 18"/>
          <p:cNvSpPr/>
          <p:nvPr/>
        </p:nvSpPr>
        <p:spPr>
          <a:xfrm>
            <a:off x="4651560" y="1003680"/>
            <a:ext cx="443880" cy="44388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lIns="68760" rIns="68760" tIns="34200" bIns="342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14" name="椭圆 19"/>
          <p:cNvSpPr/>
          <p:nvPr/>
        </p:nvSpPr>
        <p:spPr>
          <a:xfrm>
            <a:off x="4651560" y="1979280"/>
            <a:ext cx="443880" cy="44388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lIns="68760" rIns="68760" tIns="34200" bIns="342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15" name="椭圆 20"/>
          <p:cNvSpPr/>
          <p:nvPr/>
        </p:nvSpPr>
        <p:spPr>
          <a:xfrm>
            <a:off x="4651560" y="2954880"/>
            <a:ext cx="443880" cy="44388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lIns="68760" rIns="68760" tIns="34200" bIns="342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Arial"/>
              </a:rPr>
              <a:t>03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16" name="椭圆 21"/>
          <p:cNvSpPr/>
          <p:nvPr/>
        </p:nvSpPr>
        <p:spPr>
          <a:xfrm>
            <a:off x="4651560" y="3930480"/>
            <a:ext cx="443880" cy="44388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lIns="68760" rIns="68760" tIns="34200" bIns="342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Arial"/>
              </a:rPr>
              <a:t>04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317" name="Picture 108" descr=""/>
          <p:cNvPicPr/>
          <p:nvPr/>
        </p:nvPicPr>
        <p:blipFill>
          <a:blip r:embed="rId1"/>
          <a:srcRect l="-15" t="26361" r="15" b="7636"/>
          <a:stretch/>
        </p:blipFill>
        <p:spPr>
          <a:xfrm>
            <a:off x="0" y="-1440"/>
            <a:ext cx="4233960" cy="5156640"/>
          </a:xfrm>
          <a:prstGeom prst="rect">
            <a:avLst/>
          </a:prstGeom>
          <a:ln w="9525">
            <a:noFill/>
          </a:ln>
        </p:spPr>
      </p:pic>
      <p:sp>
        <p:nvSpPr>
          <p:cNvPr id="318" name="Text Box 230"/>
          <p:cNvSpPr/>
          <p:nvPr/>
        </p:nvSpPr>
        <p:spPr>
          <a:xfrm>
            <a:off x="4680000" y="180000"/>
            <a:ext cx="264924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262626"/>
                </a:solidFill>
                <a:latin typeface="Arial"/>
                <a:ea typeface="Arial"/>
              </a:rPr>
              <a:t>Содержание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本框 7"/>
          <p:cNvSpPr/>
          <p:nvPr/>
        </p:nvSpPr>
        <p:spPr>
          <a:xfrm>
            <a:off x="3293640" y="3203640"/>
            <a:ext cx="241236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30000"/>
              </a:lnSpc>
              <a:buNone/>
            </a:pPr>
            <a:r>
              <a:rPr b="0" lang="ru-RU" sz="2800" spc="440" strike="noStrike">
                <a:solidFill>
                  <a:srgbClr val="262626"/>
                </a:solidFill>
                <a:latin typeface="Arial"/>
                <a:ea typeface="Arial"/>
              </a:rPr>
              <a:t>Кто МЫ?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320" name="Content Placeholder 5" descr=""/>
          <p:cNvPicPr/>
          <p:nvPr/>
        </p:nvPicPr>
        <p:blipFill>
          <a:blip r:embed="rId1"/>
          <a:srcRect l="0" t="15100" r="0" b="23048"/>
          <a:stretch/>
        </p:blipFill>
        <p:spPr>
          <a:xfrm>
            <a:off x="0" y="-5760"/>
            <a:ext cx="9142560" cy="3176280"/>
          </a:xfrm>
          <a:prstGeom prst="rect">
            <a:avLst/>
          </a:prstGeom>
          <a:ln w="0">
            <a:noFill/>
          </a:ln>
        </p:spPr>
      </p:pic>
      <p:sp>
        <p:nvSpPr>
          <p:cNvPr id="321" name="矩形 20"/>
          <p:cNvSpPr/>
          <p:nvPr/>
        </p:nvSpPr>
        <p:spPr>
          <a:xfrm>
            <a:off x="861120" y="4286880"/>
            <a:ext cx="178092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4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Россия, Зеленодольск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  <a:ea typeface="Arial"/>
              </a:rPr>
              <a:t>Full stack developer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r>
              <a:rPr b="0" lang="en-US" sz="900" spc="-1" strike="noStrike">
                <a:solidFill>
                  <a:srgbClr val="262626"/>
                </a:solidFill>
                <a:latin typeface="Arial"/>
                <a:ea typeface="Arial"/>
              </a:rPr>
              <a:t>@rus_lat116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322" name="矩形 21"/>
          <p:cNvSpPr/>
          <p:nvPr/>
        </p:nvSpPr>
        <p:spPr>
          <a:xfrm>
            <a:off x="861120" y="3912840"/>
            <a:ext cx="1603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Руслан Латипов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323" name="直接连接符 16"/>
          <p:cNvSpPr/>
          <p:nvPr/>
        </p:nvSpPr>
        <p:spPr>
          <a:xfrm flipV="1">
            <a:off x="939960" y="4246200"/>
            <a:ext cx="1447560" cy="9360"/>
          </a:xfrm>
          <a:prstGeom prst="line">
            <a:avLst/>
          </a:prstGeom>
          <a:ln cap="rnd" w="3175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矩形 20"/>
          <p:cNvSpPr/>
          <p:nvPr/>
        </p:nvSpPr>
        <p:spPr>
          <a:xfrm>
            <a:off x="3609360" y="4298400"/>
            <a:ext cx="178092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4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Россия, Краснодар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  <a:ea typeface="Arial"/>
              </a:rPr>
              <a:t>Data Science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r>
              <a:rPr b="0" lang="en-US" sz="900" spc="-1" strike="noStrike">
                <a:solidFill>
                  <a:srgbClr val="262626"/>
                </a:solidFill>
                <a:latin typeface="Arial"/>
                <a:ea typeface="Arial"/>
              </a:rPr>
              <a:t>@Yuriy_Nikitich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325" name="矩形 21"/>
          <p:cNvSpPr/>
          <p:nvPr/>
        </p:nvSpPr>
        <p:spPr>
          <a:xfrm>
            <a:off x="3556440" y="3919680"/>
            <a:ext cx="10879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Юрий Дон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326" name="直接连接符 16"/>
          <p:cNvSpPr/>
          <p:nvPr/>
        </p:nvSpPr>
        <p:spPr>
          <a:xfrm flipV="1">
            <a:off x="3688200" y="4255560"/>
            <a:ext cx="1390680" cy="9720"/>
          </a:xfrm>
          <a:prstGeom prst="line">
            <a:avLst/>
          </a:prstGeom>
          <a:ln cap="rnd" w="3175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矩形 20"/>
          <p:cNvSpPr/>
          <p:nvPr/>
        </p:nvSpPr>
        <p:spPr>
          <a:xfrm>
            <a:off x="5946840" y="4277520"/>
            <a:ext cx="178092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40000"/>
              </a:lnSpc>
              <a:buNone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Россия, Архангельск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  <a:ea typeface="Arial"/>
              </a:rPr>
              <a:t>Data Science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r>
              <a:rPr b="0" lang="en-US" sz="900" spc="-1" strike="noStrike">
                <a:solidFill>
                  <a:srgbClr val="262626"/>
                </a:solidFill>
                <a:latin typeface="Arial"/>
                <a:ea typeface="Arial"/>
              </a:rPr>
              <a:t>@alexwert3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328" name="矩形 21"/>
          <p:cNvSpPr/>
          <p:nvPr/>
        </p:nvSpPr>
        <p:spPr>
          <a:xfrm>
            <a:off x="5819040" y="3905280"/>
            <a:ext cx="21592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Алексей Верт-Миллер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329" name="直接连接符 16"/>
          <p:cNvSpPr/>
          <p:nvPr/>
        </p:nvSpPr>
        <p:spPr>
          <a:xfrm flipV="1">
            <a:off x="5946840" y="4248720"/>
            <a:ext cx="1908720" cy="8280"/>
          </a:xfrm>
          <a:prstGeom prst="line">
            <a:avLst/>
          </a:prstGeom>
          <a:ln cap="rnd" w="3175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0" name="组合 15"/>
          <p:cNvGrpSpPr/>
          <p:nvPr/>
        </p:nvGrpSpPr>
        <p:grpSpPr>
          <a:xfrm>
            <a:off x="8647200" y="289080"/>
            <a:ext cx="355320" cy="355320"/>
            <a:chOff x="8647200" y="289080"/>
            <a:chExt cx="355320" cy="355320"/>
          </a:xfrm>
        </p:grpSpPr>
        <p:sp>
          <p:nvSpPr>
            <p:cNvPr id="331" name="椭圆 9"/>
            <p:cNvSpPr/>
            <p:nvPr/>
          </p:nvSpPr>
          <p:spPr>
            <a:xfrm>
              <a:off x="8647200" y="289080"/>
              <a:ext cx="355320" cy="3553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32" name="组合 14"/>
            <p:cNvGrpSpPr/>
            <p:nvPr/>
          </p:nvGrpSpPr>
          <p:grpSpPr>
            <a:xfrm>
              <a:off x="8745840" y="419400"/>
              <a:ext cx="158760" cy="95400"/>
              <a:chOff x="8745840" y="419400"/>
              <a:chExt cx="158760" cy="95400"/>
            </a:xfrm>
          </p:grpSpPr>
          <p:sp>
            <p:nvSpPr>
              <p:cNvPr id="333" name="直接连接符 11"/>
              <p:cNvSpPr/>
              <p:nvPr/>
            </p:nvSpPr>
            <p:spPr>
              <a:xfrm>
                <a:off x="8745840" y="41940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" name="直接连接符 12"/>
              <p:cNvSpPr/>
              <p:nvPr/>
            </p:nvSpPr>
            <p:spPr>
              <a:xfrm>
                <a:off x="8745840" y="46692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" name="直接连接符 13"/>
              <p:cNvSpPr/>
              <p:nvPr/>
            </p:nvSpPr>
            <p:spPr>
              <a:xfrm>
                <a:off x="8745840" y="51444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Content Placeholder 110" descr=""/>
          <p:cNvPicPr/>
          <p:nvPr/>
        </p:nvPicPr>
        <p:blipFill>
          <a:blip r:embed="rId1"/>
          <a:srcRect l="22039" t="0" r="22221" b="0"/>
          <a:stretch/>
        </p:blipFill>
        <p:spPr>
          <a:xfrm>
            <a:off x="4046400" y="720"/>
            <a:ext cx="5096880" cy="5143320"/>
          </a:xfrm>
          <a:prstGeom prst="rect">
            <a:avLst/>
          </a:prstGeom>
          <a:ln w="9525">
            <a:noFill/>
          </a:ln>
        </p:spPr>
      </p:pic>
      <p:sp>
        <p:nvSpPr>
          <p:cNvPr id="337" name="矩形 8"/>
          <p:cNvSpPr/>
          <p:nvPr/>
        </p:nvSpPr>
        <p:spPr>
          <a:xfrm>
            <a:off x="945360" y="1495440"/>
            <a:ext cx="24746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Охрана лесов от пожаров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338" name="椭圆 11"/>
          <p:cNvSpPr/>
          <p:nvPr/>
        </p:nvSpPr>
        <p:spPr>
          <a:xfrm>
            <a:off x="371160" y="1438200"/>
            <a:ext cx="506520" cy="50652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椭圆 12"/>
          <p:cNvSpPr/>
          <p:nvPr/>
        </p:nvSpPr>
        <p:spPr>
          <a:xfrm>
            <a:off x="371160" y="2626920"/>
            <a:ext cx="506520" cy="50652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椭圆 13"/>
          <p:cNvSpPr/>
          <p:nvPr/>
        </p:nvSpPr>
        <p:spPr>
          <a:xfrm>
            <a:off x="356040" y="3877560"/>
            <a:ext cx="506520" cy="50652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1" name="Group 216"/>
          <p:cNvGrpSpPr/>
          <p:nvPr/>
        </p:nvGrpSpPr>
        <p:grpSpPr>
          <a:xfrm>
            <a:off x="451440" y="2766240"/>
            <a:ext cx="282600" cy="228600"/>
            <a:chOff x="451440" y="2766240"/>
            <a:chExt cx="282600" cy="228600"/>
          </a:xfrm>
        </p:grpSpPr>
        <p:sp>
          <p:nvSpPr>
            <p:cNvPr id="342" name="Freeform 205"/>
            <p:cNvSpPr/>
            <p:nvPr/>
          </p:nvSpPr>
          <p:spPr>
            <a:xfrm>
              <a:off x="673200" y="2876760"/>
              <a:ext cx="59760" cy="118080"/>
            </a:xfrm>
            <a:custGeom>
              <a:avLst/>
              <a:gdLst/>
              <a:ahLst/>
              <a:rect l="l" t="t" r="r" b="b"/>
              <a:pathLst>
                <a:path w="126" h="245">
                  <a:moveTo>
                    <a:pt x="31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26" y="245"/>
                    <a:pt x="126" y="245"/>
                    <a:pt x="126" y="245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99" y="52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Freeform 207"/>
            <p:cNvSpPr/>
            <p:nvPr/>
          </p:nvSpPr>
          <p:spPr>
            <a:xfrm>
              <a:off x="451440" y="2766240"/>
              <a:ext cx="282600" cy="213480"/>
            </a:xfrm>
            <a:custGeom>
              <a:avLst/>
              <a:gdLst/>
              <a:ahLst/>
              <a:rect l="l" t="t" r="r" b="b"/>
              <a:pathLst>
                <a:path w="585" h="442">
                  <a:moveTo>
                    <a:pt x="236" y="248"/>
                  </a:moveTo>
                  <a:cubicBezTo>
                    <a:pt x="76" y="428"/>
                    <a:pt x="76" y="428"/>
                    <a:pt x="76" y="428"/>
                  </a:cubicBezTo>
                  <a:cubicBezTo>
                    <a:pt x="68" y="438"/>
                    <a:pt x="57" y="442"/>
                    <a:pt x="46" y="442"/>
                  </a:cubicBezTo>
                  <a:cubicBezTo>
                    <a:pt x="36" y="442"/>
                    <a:pt x="26" y="439"/>
                    <a:pt x="18" y="432"/>
                  </a:cubicBezTo>
                  <a:cubicBezTo>
                    <a:pt x="1" y="417"/>
                    <a:pt x="0" y="391"/>
                    <a:pt x="15" y="374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14" y="149"/>
                    <a:pt x="225" y="143"/>
                    <a:pt x="237" y="144"/>
                  </a:cubicBezTo>
                  <a:cubicBezTo>
                    <a:pt x="249" y="144"/>
                    <a:pt x="260" y="149"/>
                    <a:pt x="268" y="158"/>
                  </a:cubicBezTo>
                  <a:cubicBezTo>
                    <a:pt x="323" y="224"/>
                    <a:pt x="323" y="224"/>
                    <a:pt x="323" y="224"/>
                  </a:cubicBezTo>
                  <a:cubicBezTo>
                    <a:pt x="425" y="101"/>
                    <a:pt x="425" y="101"/>
                    <a:pt x="425" y="101"/>
                  </a:cubicBezTo>
                  <a:cubicBezTo>
                    <a:pt x="330" y="19"/>
                    <a:pt x="330" y="19"/>
                    <a:pt x="330" y="19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5" y="239"/>
                    <a:pt x="585" y="239"/>
                    <a:pt x="585" y="239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355" y="314"/>
                    <a:pt x="355" y="314"/>
                    <a:pt x="355" y="314"/>
                  </a:cubicBezTo>
                  <a:cubicBezTo>
                    <a:pt x="348" y="323"/>
                    <a:pt x="336" y="329"/>
                    <a:pt x="324" y="329"/>
                  </a:cubicBezTo>
                  <a:cubicBezTo>
                    <a:pt x="311" y="329"/>
                    <a:pt x="300" y="324"/>
                    <a:pt x="292" y="314"/>
                  </a:cubicBezTo>
                  <a:lnTo>
                    <a:pt x="236" y="24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Freeform 208"/>
            <p:cNvSpPr/>
            <p:nvPr/>
          </p:nvSpPr>
          <p:spPr>
            <a:xfrm>
              <a:off x="582840" y="2914920"/>
              <a:ext cx="73800" cy="78840"/>
            </a:xfrm>
            <a:custGeom>
              <a:avLst/>
              <a:gdLst/>
              <a:ahLst/>
              <a:rect l="l" t="t" r="r" b="b"/>
              <a:pathLst>
                <a:path w="153" h="167">
                  <a:moveTo>
                    <a:pt x="98" y="64"/>
                  </a:moveTo>
                  <a:cubicBezTo>
                    <a:pt x="76" y="83"/>
                    <a:pt x="62" y="83"/>
                    <a:pt x="62" y="83"/>
                  </a:cubicBezTo>
                  <a:cubicBezTo>
                    <a:pt x="43" y="86"/>
                    <a:pt x="15" y="67"/>
                    <a:pt x="1" y="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2" y="24"/>
                    <a:pt x="116" y="47"/>
                    <a:pt x="98" y="6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Freeform 209"/>
            <p:cNvSpPr/>
            <p:nvPr/>
          </p:nvSpPr>
          <p:spPr>
            <a:xfrm>
              <a:off x="505440" y="2921760"/>
              <a:ext cx="59760" cy="72000"/>
            </a:xfrm>
            <a:custGeom>
              <a:avLst/>
              <a:gdLst/>
              <a:ahLst/>
              <a:rect l="l" t="t" r="r" b="b"/>
              <a:pathLst>
                <a:path w="61" h="73">
                  <a:moveTo>
                    <a:pt x="0" y="73"/>
                  </a:moveTo>
                  <a:lnTo>
                    <a:pt x="61" y="73"/>
                  </a:lnTo>
                  <a:lnTo>
                    <a:pt x="61" y="0"/>
                  </a:lnTo>
                  <a:lnTo>
                    <a:pt x="0" y="7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6" name="文本框 25"/>
          <p:cNvSpPr/>
          <p:nvPr/>
        </p:nvSpPr>
        <p:spPr>
          <a:xfrm>
            <a:off x="241200" y="472320"/>
            <a:ext cx="3623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400" spc="-1" strike="noStrike">
                <a:solidFill>
                  <a:srgbClr val="262626"/>
                </a:solidFill>
                <a:latin typeface="Arial"/>
                <a:ea typeface="Arial"/>
              </a:rPr>
              <a:t>Министерство природы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47" name="矩形 26"/>
          <p:cNvSpPr/>
          <p:nvPr/>
        </p:nvSpPr>
        <p:spPr>
          <a:xfrm>
            <a:off x="294480" y="173160"/>
            <a:ext cx="325908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ru-RU" sz="1200" spc="-1" strike="noStrike">
                <a:solidFill>
                  <a:srgbClr val="262626"/>
                </a:solidFill>
                <a:latin typeface="Arial"/>
                <a:ea typeface="Arial"/>
              </a:rPr>
              <a:t>Задачи</a:t>
            </a:r>
            <a:endParaRPr b="0" lang="ru-RU" sz="1200" spc="-1" strike="noStrike">
              <a:latin typeface="Arial"/>
            </a:endParaRPr>
          </a:p>
        </p:txBody>
      </p:sp>
      <p:grpSp>
        <p:nvGrpSpPr>
          <p:cNvPr id="348" name="组合 15"/>
          <p:cNvGrpSpPr/>
          <p:nvPr/>
        </p:nvGrpSpPr>
        <p:grpSpPr>
          <a:xfrm>
            <a:off x="8647200" y="227880"/>
            <a:ext cx="355320" cy="355320"/>
            <a:chOff x="8647200" y="227880"/>
            <a:chExt cx="355320" cy="355320"/>
          </a:xfrm>
        </p:grpSpPr>
        <p:sp>
          <p:nvSpPr>
            <p:cNvPr id="349" name="椭圆 9"/>
            <p:cNvSpPr/>
            <p:nvPr/>
          </p:nvSpPr>
          <p:spPr>
            <a:xfrm>
              <a:off x="8647200" y="227880"/>
              <a:ext cx="355320" cy="3553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50" name="组合 14"/>
            <p:cNvGrpSpPr/>
            <p:nvPr/>
          </p:nvGrpSpPr>
          <p:grpSpPr>
            <a:xfrm>
              <a:off x="8745840" y="358560"/>
              <a:ext cx="158760" cy="95400"/>
              <a:chOff x="8745840" y="358560"/>
              <a:chExt cx="158760" cy="95400"/>
            </a:xfrm>
          </p:grpSpPr>
          <p:sp>
            <p:nvSpPr>
              <p:cNvPr id="351" name="直接连接符 11"/>
              <p:cNvSpPr/>
              <p:nvPr/>
            </p:nvSpPr>
            <p:spPr>
              <a:xfrm>
                <a:off x="8745840" y="35856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2" name="直接连接符 12"/>
              <p:cNvSpPr/>
              <p:nvPr/>
            </p:nvSpPr>
            <p:spPr>
              <a:xfrm>
                <a:off x="8745840" y="40608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3" name="直接连接符 13"/>
              <p:cNvSpPr/>
              <p:nvPr/>
            </p:nvSpPr>
            <p:spPr>
              <a:xfrm>
                <a:off x="8745840" y="45360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354" name="矩形 8"/>
          <p:cNvSpPr/>
          <p:nvPr/>
        </p:nvSpPr>
        <p:spPr>
          <a:xfrm>
            <a:off x="953280" y="2545920"/>
            <a:ext cx="279648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Контроль за потивопожарным состоянием лесов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355" name="矩形 8"/>
          <p:cNvSpPr/>
          <p:nvPr/>
        </p:nvSpPr>
        <p:spPr>
          <a:xfrm>
            <a:off x="953280" y="3880440"/>
            <a:ext cx="27162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Формирование благоприятной окружающей среды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356" name="AutoShape 139"/>
          <p:cNvSpPr/>
          <p:nvPr/>
        </p:nvSpPr>
        <p:spPr>
          <a:xfrm>
            <a:off x="434880" y="3963600"/>
            <a:ext cx="357480" cy="347760"/>
          </a:xfrm>
          <a:custGeom>
            <a:avLst/>
            <a:gdLst/>
            <a:ahLst/>
            <a:rect l="l" t="t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AutoShape 30"/>
          <p:cNvSpPr/>
          <p:nvPr/>
        </p:nvSpPr>
        <p:spPr>
          <a:xfrm>
            <a:off x="505080" y="1494000"/>
            <a:ext cx="246240" cy="358920"/>
          </a:xfrm>
          <a:custGeom>
            <a:avLst/>
            <a:gdLst/>
            <a:ahLst/>
            <a:rect l="l" t="t" r="r" b="b"/>
            <a:pathLst>
              <a:path w="20767" h="21600">
                <a:moveTo>
                  <a:pt x="18566" y="16551"/>
                </a:moveTo>
                <a:cubicBezTo>
                  <a:pt x="17960" y="18284"/>
                  <a:pt x="17274" y="20249"/>
                  <a:pt x="9436" y="20249"/>
                </a:cubicBezTo>
                <a:cubicBezTo>
                  <a:pt x="4711" y="20249"/>
                  <a:pt x="1888" y="17809"/>
                  <a:pt x="1888" y="15451"/>
                </a:cubicBezTo>
                <a:cubicBezTo>
                  <a:pt x="1888" y="13645"/>
                  <a:pt x="2349" y="12161"/>
                  <a:pt x="2835" y="10591"/>
                </a:cubicBezTo>
                <a:cubicBezTo>
                  <a:pt x="3454" y="8600"/>
                  <a:pt x="4088" y="6563"/>
                  <a:pt x="3813" y="3868"/>
                </a:cubicBezTo>
                <a:cubicBezTo>
                  <a:pt x="6723" y="6750"/>
                  <a:pt x="7759" y="10567"/>
                  <a:pt x="7759" y="10567"/>
                </a:cubicBezTo>
                <a:cubicBezTo>
                  <a:pt x="7759" y="10567"/>
                  <a:pt x="10468" y="7846"/>
                  <a:pt x="11196" y="6582"/>
                </a:cubicBezTo>
                <a:cubicBezTo>
                  <a:pt x="11755" y="7395"/>
                  <a:pt x="12267" y="10124"/>
                  <a:pt x="12267" y="12825"/>
                </a:cubicBezTo>
                <a:cubicBezTo>
                  <a:pt x="12267" y="12825"/>
                  <a:pt x="14773" y="11347"/>
                  <a:pt x="16653" y="9127"/>
                </a:cubicBezTo>
                <a:cubicBezTo>
                  <a:pt x="18632" y="11666"/>
                  <a:pt x="19346" y="14320"/>
                  <a:pt x="18566" y="16551"/>
                </a:cubicBezTo>
                <a:moveTo>
                  <a:pt x="16041" y="6075"/>
                </a:moveTo>
                <a:cubicBezTo>
                  <a:pt x="15982" y="7879"/>
                  <a:pt x="14088" y="9404"/>
                  <a:pt x="14088" y="9404"/>
                </a:cubicBezTo>
                <a:cubicBezTo>
                  <a:pt x="14088" y="6046"/>
                  <a:pt x="10380" y="3375"/>
                  <a:pt x="10380" y="3375"/>
                </a:cubicBezTo>
                <a:cubicBezTo>
                  <a:pt x="10380" y="3375"/>
                  <a:pt x="10330" y="5373"/>
                  <a:pt x="8452" y="7389"/>
                </a:cubicBezTo>
                <a:cubicBezTo>
                  <a:pt x="6574" y="2686"/>
                  <a:pt x="938" y="0"/>
                  <a:pt x="938" y="0"/>
                </a:cubicBezTo>
                <a:cubicBezTo>
                  <a:pt x="3756" y="7389"/>
                  <a:pt x="0" y="10076"/>
                  <a:pt x="0" y="15451"/>
                </a:cubicBezTo>
                <a:cubicBezTo>
                  <a:pt x="0" y="18604"/>
                  <a:pt x="3730" y="21599"/>
                  <a:pt x="9436" y="21599"/>
                </a:cubicBezTo>
                <a:cubicBezTo>
                  <a:pt x="17888" y="21599"/>
                  <a:pt x="19523" y="19379"/>
                  <a:pt x="20396" y="16878"/>
                </a:cubicBezTo>
                <a:cubicBezTo>
                  <a:pt x="21599" y="13436"/>
                  <a:pt x="19797" y="9432"/>
                  <a:pt x="16041" y="6075"/>
                </a:cubicBezTo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icture 271" descr=""/>
          <p:cNvPicPr/>
          <p:nvPr/>
        </p:nvPicPr>
        <p:blipFill>
          <a:blip r:embed="rId1"/>
          <a:srcRect l="0" t="18744" r="0" b="17788"/>
          <a:stretch/>
        </p:blipFill>
        <p:spPr>
          <a:xfrm>
            <a:off x="-36720" y="1130760"/>
            <a:ext cx="9180360" cy="3168360"/>
          </a:xfrm>
          <a:prstGeom prst="rect">
            <a:avLst/>
          </a:prstGeom>
          <a:ln w="0">
            <a:noFill/>
          </a:ln>
        </p:spPr>
      </p:pic>
      <p:sp>
        <p:nvSpPr>
          <p:cNvPr id="359" name="矩形 17"/>
          <p:cNvSpPr/>
          <p:nvPr/>
        </p:nvSpPr>
        <p:spPr>
          <a:xfrm>
            <a:off x="2859840" y="627120"/>
            <a:ext cx="325908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  <a:ea typeface="Arial"/>
              </a:rPr>
              <a:t>Статистика на начало июля 2024 года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360" name="矩形 7"/>
          <p:cNvSpPr/>
          <p:nvPr/>
        </p:nvSpPr>
        <p:spPr>
          <a:xfrm>
            <a:off x="0" y="1131480"/>
            <a:ext cx="9142200" cy="315936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椭圆 8"/>
          <p:cNvSpPr/>
          <p:nvPr/>
        </p:nvSpPr>
        <p:spPr>
          <a:xfrm>
            <a:off x="756720" y="1650240"/>
            <a:ext cx="1291320" cy="1291320"/>
          </a:xfrm>
          <a:prstGeom prst="ellipse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椭圆 37"/>
          <p:cNvSpPr/>
          <p:nvPr/>
        </p:nvSpPr>
        <p:spPr>
          <a:xfrm rot="21156600">
            <a:off x="3843360" y="1647360"/>
            <a:ext cx="1400760" cy="1291320"/>
          </a:xfrm>
          <a:prstGeom prst="ellipse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椭圆 39"/>
          <p:cNvSpPr/>
          <p:nvPr/>
        </p:nvSpPr>
        <p:spPr>
          <a:xfrm>
            <a:off x="7094520" y="1650240"/>
            <a:ext cx="1291320" cy="1291320"/>
          </a:xfrm>
          <a:prstGeom prst="ellipse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直接连接符 40"/>
          <p:cNvSpPr/>
          <p:nvPr/>
        </p:nvSpPr>
        <p:spPr>
          <a:xfrm>
            <a:off x="2049480" y="2296440"/>
            <a:ext cx="1756440" cy="36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直接连接符 41"/>
          <p:cNvSpPr/>
          <p:nvPr/>
        </p:nvSpPr>
        <p:spPr>
          <a:xfrm>
            <a:off x="5234040" y="2296080"/>
            <a:ext cx="1859400" cy="36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矩形 42"/>
          <p:cNvSpPr/>
          <p:nvPr/>
        </p:nvSpPr>
        <p:spPr>
          <a:xfrm>
            <a:off x="365400" y="3373200"/>
            <a:ext cx="203976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ffffff"/>
                </a:solidFill>
                <a:latin typeface="Arial"/>
                <a:ea typeface="Arial"/>
              </a:rPr>
              <a:t>Возникло на территории Российской Федерации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367" name="矩形 43"/>
          <p:cNvSpPr/>
          <p:nvPr/>
        </p:nvSpPr>
        <p:spPr>
          <a:xfrm>
            <a:off x="384840" y="3061440"/>
            <a:ext cx="200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Лесных пожаров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68" name="矩形 44"/>
          <p:cNvSpPr/>
          <p:nvPr/>
        </p:nvSpPr>
        <p:spPr>
          <a:xfrm>
            <a:off x="3551400" y="3373200"/>
            <a:ext cx="20397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ffffff"/>
                </a:solidFill>
                <a:latin typeface="Arial"/>
                <a:ea typeface="Arial"/>
              </a:rPr>
              <a:t>Пройденная огнем площадь, га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369" name="矩形 45"/>
          <p:cNvSpPr/>
          <p:nvPr/>
        </p:nvSpPr>
        <p:spPr>
          <a:xfrm>
            <a:off x="3471840" y="3061440"/>
            <a:ext cx="2203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Площадь пожаров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70" name="矩形 46"/>
          <p:cNvSpPr/>
          <p:nvPr/>
        </p:nvSpPr>
        <p:spPr>
          <a:xfrm>
            <a:off x="6495480" y="3351600"/>
            <a:ext cx="220428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1000" spc="-1" strike="noStrike">
                <a:solidFill>
                  <a:srgbClr val="ffffff"/>
                </a:solidFill>
                <a:latin typeface="Arial"/>
                <a:ea typeface="Arial"/>
              </a:rPr>
              <a:t>Мониторинг пожаров осуществляется круглосуточно, ч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371" name="矩形 47"/>
          <p:cNvSpPr/>
          <p:nvPr/>
        </p:nvSpPr>
        <p:spPr>
          <a:xfrm>
            <a:off x="6406200" y="3039840"/>
            <a:ext cx="241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Arial"/>
              </a:rPr>
              <a:t>Мониторинг пожаров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72" name="文本框 22"/>
          <p:cNvSpPr/>
          <p:nvPr/>
        </p:nvSpPr>
        <p:spPr>
          <a:xfrm>
            <a:off x="627840" y="2066400"/>
            <a:ext cx="1514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&lt; 5500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73" name="文本框 23"/>
          <p:cNvSpPr/>
          <p:nvPr/>
        </p:nvSpPr>
        <p:spPr>
          <a:xfrm>
            <a:off x="3805920" y="1976400"/>
            <a:ext cx="1520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ffffff"/>
                </a:solidFill>
                <a:latin typeface="Arial"/>
                <a:ea typeface="Arial"/>
              </a:rPr>
              <a:t>3 млн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74" name="文本框 24"/>
          <p:cNvSpPr/>
          <p:nvPr/>
        </p:nvSpPr>
        <p:spPr>
          <a:xfrm>
            <a:off x="7079760" y="1973520"/>
            <a:ext cx="1340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ffffff"/>
                </a:solidFill>
                <a:latin typeface="Arial"/>
                <a:ea typeface="Arial"/>
              </a:rPr>
              <a:t>24</a:t>
            </a:r>
            <a:endParaRPr b="0" lang="ru-RU" sz="3600" spc="-1" strike="noStrike">
              <a:latin typeface="Arial"/>
            </a:endParaRPr>
          </a:p>
        </p:txBody>
      </p:sp>
      <p:grpSp>
        <p:nvGrpSpPr>
          <p:cNvPr id="375" name="组合 15"/>
          <p:cNvGrpSpPr/>
          <p:nvPr/>
        </p:nvGrpSpPr>
        <p:grpSpPr>
          <a:xfrm>
            <a:off x="8647200" y="227880"/>
            <a:ext cx="355320" cy="355320"/>
            <a:chOff x="8647200" y="227880"/>
            <a:chExt cx="355320" cy="355320"/>
          </a:xfrm>
        </p:grpSpPr>
        <p:sp>
          <p:nvSpPr>
            <p:cNvPr id="376" name="椭圆 9"/>
            <p:cNvSpPr/>
            <p:nvPr/>
          </p:nvSpPr>
          <p:spPr>
            <a:xfrm>
              <a:off x="8647200" y="227880"/>
              <a:ext cx="355320" cy="3553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77" name="组合 14"/>
            <p:cNvGrpSpPr/>
            <p:nvPr/>
          </p:nvGrpSpPr>
          <p:grpSpPr>
            <a:xfrm>
              <a:off x="8745840" y="358560"/>
              <a:ext cx="158760" cy="95400"/>
              <a:chOff x="8745840" y="358560"/>
              <a:chExt cx="158760" cy="95400"/>
            </a:xfrm>
          </p:grpSpPr>
          <p:sp>
            <p:nvSpPr>
              <p:cNvPr id="378" name="直接连接符 11"/>
              <p:cNvSpPr/>
              <p:nvPr/>
            </p:nvSpPr>
            <p:spPr>
              <a:xfrm>
                <a:off x="8745840" y="35856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9" name="直接连接符 12"/>
              <p:cNvSpPr/>
              <p:nvPr/>
            </p:nvSpPr>
            <p:spPr>
              <a:xfrm>
                <a:off x="8745840" y="40608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0" name="直接连接符 13"/>
              <p:cNvSpPr/>
              <p:nvPr/>
            </p:nvSpPr>
            <p:spPr>
              <a:xfrm>
                <a:off x="8745840" y="45360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381" name="Text Box 230"/>
          <p:cNvSpPr/>
          <p:nvPr/>
        </p:nvSpPr>
        <p:spPr>
          <a:xfrm>
            <a:off x="3164760" y="179640"/>
            <a:ext cx="28915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Лесные пожары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椭圆 8"/>
          <p:cNvSpPr/>
          <p:nvPr/>
        </p:nvSpPr>
        <p:spPr>
          <a:xfrm>
            <a:off x="756720" y="1650240"/>
            <a:ext cx="1291320" cy="1291320"/>
          </a:xfrm>
          <a:prstGeom prst="ellipse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椭圆 37"/>
          <p:cNvSpPr/>
          <p:nvPr/>
        </p:nvSpPr>
        <p:spPr>
          <a:xfrm>
            <a:off x="3925440" y="1650240"/>
            <a:ext cx="1291320" cy="1291320"/>
          </a:xfrm>
          <a:prstGeom prst="ellipse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椭圆 39"/>
          <p:cNvSpPr/>
          <p:nvPr/>
        </p:nvSpPr>
        <p:spPr>
          <a:xfrm>
            <a:off x="7284960" y="1650240"/>
            <a:ext cx="1291320" cy="1291320"/>
          </a:xfrm>
          <a:prstGeom prst="ellipse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直接连接符 40"/>
          <p:cNvSpPr/>
          <p:nvPr/>
        </p:nvSpPr>
        <p:spPr>
          <a:xfrm>
            <a:off x="2049480" y="2296440"/>
            <a:ext cx="1875960" cy="36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直接连接符 41"/>
          <p:cNvSpPr/>
          <p:nvPr/>
        </p:nvSpPr>
        <p:spPr>
          <a:xfrm>
            <a:off x="5408640" y="2296440"/>
            <a:ext cx="1876320" cy="36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矩形 42"/>
          <p:cNvSpPr/>
          <p:nvPr/>
        </p:nvSpPr>
        <p:spPr>
          <a:xfrm>
            <a:off x="365400" y="3373200"/>
            <a:ext cx="203976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Arial"/>
              </a:rPr>
              <a:t>Опыт каждого врача в успешно описанных рентгенологических исследований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388" name="矩形 43"/>
          <p:cNvSpPr/>
          <p:nvPr/>
        </p:nvSpPr>
        <p:spPr>
          <a:xfrm>
            <a:off x="495360" y="3061440"/>
            <a:ext cx="1781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Arial"/>
              </a:rPr>
              <a:t>Исследований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89" name="矩形 44"/>
          <p:cNvSpPr/>
          <p:nvPr/>
        </p:nvSpPr>
        <p:spPr>
          <a:xfrm>
            <a:off x="3551400" y="3373200"/>
            <a:ext cx="203976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Arial"/>
              </a:rPr>
              <a:t>Высококвалифицированные специалисты в области лучевой диагностики ведущих организаций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390" name="矩形 45"/>
          <p:cNvSpPr/>
          <p:nvPr/>
        </p:nvSpPr>
        <p:spPr>
          <a:xfrm>
            <a:off x="4189320" y="3061440"/>
            <a:ext cx="763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Arial"/>
              </a:rPr>
              <a:t>Врач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91" name="文本框 22"/>
          <p:cNvSpPr/>
          <p:nvPr/>
        </p:nvSpPr>
        <p:spPr>
          <a:xfrm>
            <a:off x="627840" y="2066400"/>
            <a:ext cx="1514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&lt; 10 000</a:t>
            </a:r>
            <a:endParaRPr b="0" lang="ru-RU" sz="2400" spc="-1" strike="noStrike">
              <a:latin typeface="Arial"/>
            </a:endParaRPr>
          </a:p>
        </p:txBody>
      </p:sp>
      <p:grpSp>
        <p:nvGrpSpPr>
          <p:cNvPr id="392" name="组合 15"/>
          <p:cNvGrpSpPr/>
          <p:nvPr/>
        </p:nvGrpSpPr>
        <p:grpSpPr>
          <a:xfrm>
            <a:off x="8647200" y="227880"/>
            <a:ext cx="355320" cy="355320"/>
            <a:chOff x="8647200" y="227880"/>
            <a:chExt cx="355320" cy="355320"/>
          </a:xfrm>
        </p:grpSpPr>
        <p:sp>
          <p:nvSpPr>
            <p:cNvPr id="393" name="椭圆 9"/>
            <p:cNvSpPr/>
            <p:nvPr/>
          </p:nvSpPr>
          <p:spPr>
            <a:xfrm>
              <a:off x="8647200" y="227880"/>
              <a:ext cx="355320" cy="3553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94" name="组合 14"/>
            <p:cNvGrpSpPr/>
            <p:nvPr/>
          </p:nvGrpSpPr>
          <p:grpSpPr>
            <a:xfrm>
              <a:off x="8745840" y="358560"/>
              <a:ext cx="158760" cy="95400"/>
              <a:chOff x="8745840" y="358560"/>
              <a:chExt cx="158760" cy="95400"/>
            </a:xfrm>
          </p:grpSpPr>
          <p:sp>
            <p:nvSpPr>
              <p:cNvPr id="395" name="直接连接符 11"/>
              <p:cNvSpPr/>
              <p:nvPr/>
            </p:nvSpPr>
            <p:spPr>
              <a:xfrm>
                <a:off x="8745840" y="35856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6" name="直接连接符 12"/>
              <p:cNvSpPr/>
              <p:nvPr/>
            </p:nvSpPr>
            <p:spPr>
              <a:xfrm>
                <a:off x="8745840" y="40608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7" name="直接连接符 13"/>
              <p:cNvSpPr/>
              <p:nvPr/>
            </p:nvSpPr>
            <p:spPr>
              <a:xfrm>
                <a:off x="8745840" y="45360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398" name="文本框 25"/>
          <p:cNvSpPr/>
          <p:nvPr/>
        </p:nvSpPr>
        <p:spPr>
          <a:xfrm>
            <a:off x="5980320" y="150480"/>
            <a:ext cx="15897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262626"/>
                </a:solidFill>
                <a:latin typeface="Arial"/>
                <a:ea typeface="Arial"/>
              </a:rPr>
              <a:t>Модель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399" name="矩形 5"/>
          <p:cNvSpPr/>
          <p:nvPr/>
        </p:nvSpPr>
        <p:spPr>
          <a:xfrm>
            <a:off x="5576400" y="1187640"/>
            <a:ext cx="325908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262626"/>
                </a:solidFill>
                <a:latin typeface="Arial"/>
                <a:ea typeface="Arial"/>
              </a:rPr>
              <a:t>Обработка пропусков, привидение в соответствие типа данных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400" name="矩形 6"/>
          <p:cNvSpPr/>
          <p:nvPr/>
        </p:nvSpPr>
        <p:spPr>
          <a:xfrm>
            <a:off x="5650560" y="898560"/>
            <a:ext cx="18576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Обработка данных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401" name="矩形 7"/>
          <p:cNvSpPr/>
          <p:nvPr/>
        </p:nvSpPr>
        <p:spPr>
          <a:xfrm>
            <a:off x="5575680" y="3092040"/>
            <a:ext cx="325908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en-US" sz="900" spc="-1" strike="noStrike">
                <a:solidFill>
                  <a:srgbClr val="262626"/>
                </a:solidFill>
                <a:latin typeface="Arial"/>
                <a:ea typeface="Arial"/>
              </a:rPr>
              <a:t>Среди признаков выбирались наиболее значимые для обучения модели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402" name="矩形 8"/>
          <p:cNvSpPr/>
          <p:nvPr/>
        </p:nvSpPr>
        <p:spPr>
          <a:xfrm>
            <a:off x="5575320" y="2769840"/>
            <a:ext cx="24138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Отбор лучших признаков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403" name="矩形 9"/>
          <p:cNvSpPr/>
          <p:nvPr/>
        </p:nvSpPr>
        <p:spPr>
          <a:xfrm>
            <a:off x="5550480" y="4163040"/>
            <a:ext cx="344592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262626"/>
                </a:solidFill>
                <a:latin typeface="Arial"/>
                <a:ea typeface="Arial"/>
              </a:rPr>
              <a:t>Г</a:t>
            </a:r>
            <a:r>
              <a:rPr b="0" lang="en-US" sz="900" spc="-1" strike="noStrike">
                <a:solidFill>
                  <a:srgbClr val="262626"/>
                </a:solidFill>
                <a:latin typeface="Arial"/>
                <a:ea typeface="Arial"/>
              </a:rPr>
              <a:t>радиентный бустинг Catboost</a:t>
            </a:r>
            <a:r>
              <a:rPr b="0" lang="ru-RU" sz="900" spc="-1" strike="noStrike">
                <a:solidFill>
                  <a:srgbClr val="262626"/>
                </a:solidFill>
                <a:latin typeface="Arial"/>
                <a:ea typeface="Arial"/>
              </a:rPr>
              <a:t> Classifier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404" name="矩形 10"/>
          <p:cNvSpPr/>
          <p:nvPr/>
        </p:nvSpPr>
        <p:spPr>
          <a:xfrm>
            <a:off x="5576760" y="3840840"/>
            <a:ext cx="17676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Обучение модели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405" name="椭圆 11"/>
          <p:cNvSpPr/>
          <p:nvPr/>
        </p:nvSpPr>
        <p:spPr>
          <a:xfrm>
            <a:off x="4953960" y="865440"/>
            <a:ext cx="506520" cy="50652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椭圆 12"/>
          <p:cNvSpPr/>
          <p:nvPr/>
        </p:nvSpPr>
        <p:spPr>
          <a:xfrm>
            <a:off x="4908240" y="2813040"/>
            <a:ext cx="506520" cy="50652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椭圆 13"/>
          <p:cNvSpPr/>
          <p:nvPr/>
        </p:nvSpPr>
        <p:spPr>
          <a:xfrm>
            <a:off x="4900680" y="3837240"/>
            <a:ext cx="506520" cy="50652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08" name="组合 49"/>
          <p:cNvGrpSpPr/>
          <p:nvPr/>
        </p:nvGrpSpPr>
        <p:grpSpPr>
          <a:xfrm>
            <a:off x="5081760" y="968400"/>
            <a:ext cx="251280" cy="288000"/>
            <a:chOff x="5081760" y="968400"/>
            <a:chExt cx="251280" cy="288000"/>
          </a:xfrm>
        </p:grpSpPr>
        <p:sp>
          <p:nvSpPr>
            <p:cNvPr id="409" name="AutoShape 48"/>
            <p:cNvSpPr/>
            <p:nvPr/>
          </p:nvSpPr>
          <p:spPr>
            <a:xfrm>
              <a:off x="5081760" y="968400"/>
              <a:ext cx="251280" cy="28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AutoShape 49"/>
            <p:cNvSpPr/>
            <p:nvPr/>
          </p:nvSpPr>
          <p:spPr>
            <a:xfrm>
              <a:off x="5280480" y="1194480"/>
              <a:ext cx="16920" cy="1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AutoShape 50"/>
            <p:cNvSpPr/>
            <p:nvPr/>
          </p:nvSpPr>
          <p:spPr>
            <a:xfrm>
              <a:off x="5280480" y="1140120"/>
              <a:ext cx="16920" cy="1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AutoShape 51"/>
            <p:cNvSpPr/>
            <p:nvPr/>
          </p:nvSpPr>
          <p:spPr>
            <a:xfrm>
              <a:off x="5280480" y="1085760"/>
              <a:ext cx="16920" cy="1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3" name="椭圆 12"/>
          <p:cNvSpPr/>
          <p:nvPr/>
        </p:nvSpPr>
        <p:spPr>
          <a:xfrm>
            <a:off x="4949640" y="1905840"/>
            <a:ext cx="506520" cy="50652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矩形 8"/>
          <p:cNvSpPr/>
          <p:nvPr/>
        </p:nvSpPr>
        <p:spPr>
          <a:xfrm>
            <a:off x="5654880" y="1834560"/>
            <a:ext cx="268200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262626"/>
                </a:solidFill>
                <a:latin typeface="Arial"/>
                <a:ea typeface="Arial"/>
              </a:rPr>
              <a:t>Генерация новых признаков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415" name="矩形 7"/>
          <p:cNvSpPr/>
          <p:nvPr/>
        </p:nvSpPr>
        <p:spPr>
          <a:xfrm>
            <a:off x="5651280" y="2192400"/>
            <a:ext cx="325908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en-US" sz="900" spc="-1" strike="noStrike">
                <a:solidFill>
                  <a:srgbClr val="262626"/>
                </a:solidFill>
                <a:latin typeface="Arial"/>
                <a:ea typeface="Arial"/>
              </a:rPr>
              <a:t>на основании координат и погодных условий, получение дополнительных данных из открытых источников</a:t>
            </a:r>
            <a:endParaRPr b="0" lang="ru-RU" sz="900" spc="-1" strike="noStrike">
              <a:latin typeface="Arial"/>
            </a:endParaRPr>
          </a:p>
        </p:txBody>
      </p:sp>
      <p:grpSp>
        <p:nvGrpSpPr>
          <p:cNvPr id="416" name="组合 64"/>
          <p:cNvGrpSpPr/>
          <p:nvPr/>
        </p:nvGrpSpPr>
        <p:grpSpPr>
          <a:xfrm>
            <a:off x="5092560" y="2018520"/>
            <a:ext cx="247320" cy="293760"/>
            <a:chOff x="5092560" y="2018520"/>
            <a:chExt cx="247320" cy="293760"/>
          </a:xfrm>
        </p:grpSpPr>
        <p:sp>
          <p:nvSpPr>
            <p:cNvPr id="417" name="AutoShape 60"/>
            <p:cNvSpPr/>
            <p:nvPr/>
          </p:nvSpPr>
          <p:spPr>
            <a:xfrm>
              <a:off x="5195520" y="2100960"/>
              <a:ext cx="20880" cy="1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AutoShape 61"/>
            <p:cNvSpPr/>
            <p:nvPr/>
          </p:nvSpPr>
          <p:spPr>
            <a:xfrm>
              <a:off x="5195520" y="2213280"/>
              <a:ext cx="20880" cy="1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AutoShape 62"/>
            <p:cNvSpPr/>
            <p:nvPr/>
          </p:nvSpPr>
          <p:spPr>
            <a:xfrm>
              <a:off x="5126400" y="2157120"/>
              <a:ext cx="20880" cy="1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AutoShape 63"/>
            <p:cNvSpPr/>
            <p:nvPr/>
          </p:nvSpPr>
          <p:spPr>
            <a:xfrm>
              <a:off x="5262840" y="2157120"/>
              <a:ext cx="20880" cy="1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AutoShape 64"/>
            <p:cNvSpPr/>
            <p:nvPr/>
          </p:nvSpPr>
          <p:spPr>
            <a:xfrm>
              <a:off x="5149080" y="2193840"/>
              <a:ext cx="20880" cy="18000"/>
            </a:xfrm>
            <a:custGeom>
              <a:avLst/>
              <a:gdLst/>
              <a:ahLst/>
              <a:rect l="l" t="t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AutoShape 65"/>
            <p:cNvSpPr/>
            <p:nvPr/>
          </p:nvSpPr>
          <p:spPr>
            <a:xfrm>
              <a:off x="5149080" y="2120400"/>
              <a:ext cx="20880" cy="16920"/>
            </a:xfrm>
            <a:custGeom>
              <a:avLst/>
              <a:gdLst/>
              <a:ahLst/>
              <a:rect l="l" t="t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AutoShape 66"/>
            <p:cNvSpPr/>
            <p:nvPr/>
          </p:nvSpPr>
          <p:spPr>
            <a:xfrm>
              <a:off x="5240520" y="2193840"/>
              <a:ext cx="20880" cy="18000"/>
            </a:xfrm>
            <a:custGeom>
              <a:avLst/>
              <a:gdLst/>
              <a:ahLst/>
              <a:rect l="l" t="t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AutoShape 67"/>
            <p:cNvSpPr/>
            <p:nvPr/>
          </p:nvSpPr>
          <p:spPr>
            <a:xfrm>
              <a:off x="5092560" y="2018520"/>
              <a:ext cx="247320" cy="29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AutoShape 68"/>
            <p:cNvSpPr/>
            <p:nvPr/>
          </p:nvSpPr>
          <p:spPr>
            <a:xfrm>
              <a:off x="5195520" y="2120400"/>
              <a:ext cx="65880" cy="54720"/>
            </a:xfrm>
            <a:custGeom>
              <a:avLst/>
              <a:gdLst/>
              <a:ahLst/>
              <a:rect l="l" t="t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6" name="组合 59"/>
          <p:cNvGrpSpPr/>
          <p:nvPr/>
        </p:nvGrpSpPr>
        <p:grpSpPr>
          <a:xfrm>
            <a:off x="5036760" y="2974320"/>
            <a:ext cx="249480" cy="202320"/>
            <a:chOff x="5036760" y="2974320"/>
            <a:chExt cx="249480" cy="202320"/>
          </a:xfrm>
        </p:grpSpPr>
        <p:sp>
          <p:nvSpPr>
            <p:cNvPr id="427" name="AutoShape 56"/>
            <p:cNvSpPr/>
            <p:nvPr/>
          </p:nvSpPr>
          <p:spPr>
            <a:xfrm>
              <a:off x="5036760" y="2974320"/>
              <a:ext cx="77040" cy="20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AutoShape 57"/>
            <p:cNvSpPr/>
            <p:nvPr/>
          </p:nvSpPr>
          <p:spPr>
            <a:xfrm>
              <a:off x="5209200" y="2974320"/>
              <a:ext cx="77040" cy="20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AutoShape 58"/>
            <p:cNvSpPr/>
            <p:nvPr/>
          </p:nvSpPr>
          <p:spPr>
            <a:xfrm>
              <a:off x="5123160" y="2974320"/>
              <a:ext cx="77040" cy="20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0" name="组合 138"/>
          <p:cNvGrpSpPr/>
          <p:nvPr/>
        </p:nvGrpSpPr>
        <p:grpSpPr>
          <a:xfrm>
            <a:off x="4998600" y="3960360"/>
            <a:ext cx="300960" cy="281160"/>
            <a:chOff x="4998600" y="3960360"/>
            <a:chExt cx="300960" cy="281160"/>
          </a:xfrm>
        </p:grpSpPr>
        <p:sp>
          <p:nvSpPr>
            <p:cNvPr id="431" name="AutoShape 123"/>
            <p:cNvSpPr/>
            <p:nvPr/>
          </p:nvSpPr>
          <p:spPr>
            <a:xfrm>
              <a:off x="4998600" y="3960360"/>
              <a:ext cx="300960" cy="281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AutoShape 124"/>
            <p:cNvSpPr/>
            <p:nvPr/>
          </p:nvSpPr>
          <p:spPr>
            <a:xfrm>
              <a:off x="5083920" y="4039560"/>
              <a:ext cx="130680" cy="12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AutoShape 125"/>
            <p:cNvSpPr/>
            <p:nvPr/>
          </p:nvSpPr>
          <p:spPr>
            <a:xfrm>
              <a:off x="5112000" y="4066200"/>
              <a:ext cx="74520" cy="69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34" name="Content Placeholder 109" descr=""/>
          <p:cNvPicPr/>
          <p:nvPr/>
        </p:nvPicPr>
        <p:blipFill>
          <a:blip r:embed="rId1"/>
          <a:srcRect l="13445" t="0" r="36560" b="0"/>
          <a:stretch/>
        </p:blipFill>
        <p:spPr>
          <a:xfrm>
            <a:off x="0" y="0"/>
            <a:ext cx="4570560" cy="51422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Content Placeholder 102" descr=""/>
          <p:cNvPicPr/>
          <p:nvPr/>
        </p:nvPicPr>
        <p:blipFill>
          <a:blip r:embed="rId1"/>
          <a:stretch/>
        </p:blipFill>
        <p:spPr>
          <a:xfrm>
            <a:off x="611640" y="986760"/>
            <a:ext cx="2485800" cy="1566720"/>
          </a:xfrm>
          <a:prstGeom prst="rect">
            <a:avLst/>
          </a:prstGeom>
          <a:ln w="9525">
            <a:noFill/>
          </a:ln>
        </p:spPr>
      </p:pic>
      <p:sp>
        <p:nvSpPr>
          <p:cNvPr id="436" name="文本框 25"/>
          <p:cNvSpPr/>
          <p:nvPr/>
        </p:nvSpPr>
        <p:spPr>
          <a:xfrm>
            <a:off x="3185280" y="104040"/>
            <a:ext cx="2761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262626"/>
                </a:solidFill>
                <a:latin typeface="Arial"/>
                <a:ea typeface="Arial"/>
              </a:rPr>
              <a:t>Модель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437" name="文本框 25"/>
          <p:cNvSpPr/>
          <p:nvPr/>
        </p:nvSpPr>
        <p:spPr>
          <a:xfrm>
            <a:off x="4125600" y="977760"/>
            <a:ext cx="9410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SERVER</a:t>
            </a:r>
            <a:endParaRPr b="0" lang="ru-RU" sz="1400" spc="-1" strike="noStrike">
              <a:latin typeface="Arial"/>
            </a:endParaRPr>
          </a:p>
        </p:txBody>
      </p:sp>
      <p:grpSp>
        <p:nvGrpSpPr>
          <p:cNvPr id="438" name="组合 15"/>
          <p:cNvGrpSpPr/>
          <p:nvPr/>
        </p:nvGrpSpPr>
        <p:grpSpPr>
          <a:xfrm>
            <a:off x="8647200" y="227880"/>
            <a:ext cx="355320" cy="355320"/>
            <a:chOff x="8647200" y="227880"/>
            <a:chExt cx="355320" cy="355320"/>
          </a:xfrm>
        </p:grpSpPr>
        <p:sp>
          <p:nvSpPr>
            <p:cNvPr id="439" name="椭圆 9"/>
            <p:cNvSpPr/>
            <p:nvPr/>
          </p:nvSpPr>
          <p:spPr>
            <a:xfrm>
              <a:off x="8647200" y="227880"/>
              <a:ext cx="355320" cy="3553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440" name="组合 14"/>
            <p:cNvGrpSpPr/>
            <p:nvPr/>
          </p:nvGrpSpPr>
          <p:grpSpPr>
            <a:xfrm>
              <a:off x="8745840" y="358560"/>
              <a:ext cx="158760" cy="95400"/>
              <a:chOff x="8745840" y="358560"/>
              <a:chExt cx="158760" cy="95400"/>
            </a:xfrm>
          </p:grpSpPr>
          <p:sp>
            <p:nvSpPr>
              <p:cNvPr id="441" name="直接连接符 11"/>
              <p:cNvSpPr/>
              <p:nvPr/>
            </p:nvSpPr>
            <p:spPr>
              <a:xfrm>
                <a:off x="8745840" y="35856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2" name="直接连接符 12"/>
              <p:cNvSpPr/>
              <p:nvPr/>
            </p:nvSpPr>
            <p:spPr>
              <a:xfrm>
                <a:off x="8745840" y="40608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3" name="直接连接符 13"/>
              <p:cNvSpPr/>
              <p:nvPr/>
            </p:nvSpPr>
            <p:spPr>
              <a:xfrm>
                <a:off x="8745840" y="45360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444" name="矩形 17"/>
          <p:cNvSpPr/>
          <p:nvPr/>
        </p:nvSpPr>
        <p:spPr>
          <a:xfrm>
            <a:off x="2941200" y="526680"/>
            <a:ext cx="3259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000000"/>
                </a:solidFill>
                <a:latin typeface="Arial"/>
                <a:ea typeface="DejaVu Sans"/>
              </a:rPr>
              <a:t>Этапы обработки данных и формирования признаков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445" name="矩形 28"/>
          <p:cNvSpPr/>
          <p:nvPr/>
        </p:nvSpPr>
        <p:spPr>
          <a:xfrm>
            <a:off x="3825360" y="1214280"/>
            <a:ext cx="5040000" cy="32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преобразование каждого слоя изображения в вектор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формирование признаков за последние 55 дней по всем показателям метеоусловий (скорость ветра, направления ветра, атмосферного давления, температура)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сформирован целевой бинарный признак для каждого пикселя из маски 5 слоя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разделение данных на обучающеюся, тестовую и валидационную выборку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</a:pPr>
            <a:r>
              <a:rPr b="0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обучение модели на всех данных с подобранными лучшими гиперпараметрами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ru-RU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i="1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Примечание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по каждому пикселю получен временной ряд прямо в строке признаков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получен датасет для бинарной классификации</a:t>
            </a:r>
            <a:endParaRPr b="0" lang="ru-RU" sz="10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181717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ru-RU" sz="1000" spc="-1" strike="noStrike">
                <a:solidFill>
                  <a:srgbClr val="262626"/>
                </a:solidFill>
                <a:latin typeface="Arial"/>
                <a:ea typeface="Arial"/>
              </a:rPr>
              <a:t>Выбрана метрика ROC-AUC как наиболее релевантная для бинарной классификации при наличии существенного дисбаланса классов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446" name="Down Arrow 10"/>
          <p:cNvSpPr/>
          <p:nvPr/>
        </p:nvSpPr>
        <p:spPr>
          <a:xfrm>
            <a:off x="2124000" y="2427120"/>
            <a:ext cx="345240" cy="444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62626"/>
          </a:solidFill>
          <a:ln>
            <a:solidFill>
              <a:srgbClr val="1c1c1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/>
          <a:fontRef idx="minor"/>
        </p:style>
      </p:sp>
      <p:pic>
        <p:nvPicPr>
          <p:cNvPr id="447" name="Content Placeholder 99" descr=""/>
          <p:cNvPicPr/>
          <p:nvPr/>
        </p:nvPicPr>
        <p:blipFill>
          <a:blip r:embed="rId2"/>
          <a:stretch/>
        </p:blipFill>
        <p:spPr>
          <a:xfrm>
            <a:off x="539640" y="3074760"/>
            <a:ext cx="3285720" cy="190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Content Placeholder 1" descr=""/>
          <p:cNvPicPr/>
          <p:nvPr/>
        </p:nvPicPr>
        <p:blipFill>
          <a:blip r:embed="rId1"/>
          <a:srcRect l="37842" t="32646" r="9426" b="20327"/>
          <a:stretch/>
        </p:blipFill>
        <p:spPr>
          <a:xfrm>
            <a:off x="50760" y="987480"/>
            <a:ext cx="4736880" cy="2606400"/>
          </a:xfrm>
          <a:prstGeom prst="rect">
            <a:avLst/>
          </a:prstGeom>
          <a:ln w="0">
            <a:noFill/>
          </a:ln>
        </p:spPr>
      </p:pic>
      <p:sp>
        <p:nvSpPr>
          <p:cNvPr id="449" name="文本框 25"/>
          <p:cNvSpPr/>
          <p:nvPr/>
        </p:nvSpPr>
        <p:spPr>
          <a:xfrm>
            <a:off x="3185280" y="104040"/>
            <a:ext cx="2761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262626"/>
                </a:solidFill>
                <a:latin typeface="Arial"/>
                <a:ea typeface="Arial"/>
              </a:rPr>
              <a:t>Модель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450" name="文本框 25"/>
          <p:cNvSpPr/>
          <p:nvPr/>
        </p:nvSpPr>
        <p:spPr>
          <a:xfrm>
            <a:off x="4125600" y="977760"/>
            <a:ext cx="9410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SERVER</a:t>
            </a:r>
            <a:endParaRPr b="0" lang="ru-RU" sz="1400" spc="-1" strike="noStrike">
              <a:latin typeface="Arial"/>
            </a:endParaRPr>
          </a:p>
        </p:txBody>
      </p:sp>
      <p:grpSp>
        <p:nvGrpSpPr>
          <p:cNvPr id="451" name="组合 15"/>
          <p:cNvGrpSpPr/>
          <p:nvPr/>
        </p:nvGrpSpPr>
        <p:grpSpPr>
          <a:xfrm>
            <a:off x="8647200" y="227880"/>
            <a:ext cx="355320" cy="355320"/>
            <a:chOff x="8647200" y="227880"/>
            <a:chExt cx="355320" cy="355320"/>
          </a:xfrm>
        </p:grpSpPr>
        <p:sp>
          <p:nvSpPr>
            <p:cNvPr id="452" name="椭圆 9"/>
            <p:cNvSpPr/>
            <p:nvPr/>
          </p:nvSpPr>
          <p:spPr>
            <a:xfrm>
              <a:off x="8647200" y="227880"/>
              <a:ext cx="355320" cy="3553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453" name="组合 14"/>
            <p:cNvGrpSpPr/>
            <p:nvPr/>
          </p:nvGrpSpPr>
          <p:grpSpPr>
            <a:xfrm>
              <a:off x="8745840" y="358560"/>
              <a:ext cx="158760" cy="95400"/>
              <a:chOff x="8745840" y="358560"/>
              <a:chExt cx="158760" cy="95400"/>
            </a:xfrm>
          </p:grpSpPr>
          <p:sp>
            <p:nvSpPr>
              <p:cNvPr id="454" name="直接连接符 11"/>
              <p:cNvSpPr/>
              <p:nvPr/>
            </p:nvSpPr>
            <p:spPr>
              <a:xfrm>
                <a:off x="8745840" y="35856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5" name="直接连接符 12"/>
              <p:cNvSpPr/>
              <p:nvPr/>
            </p:nvSpPr>
            <p:spPr>
              <a:xfrm>
                <a:off x="8745840" y="40608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6" name="直接连接符 13"/>
              <p:cNvSpPr/>
              <p:nvPr/>
            </p:nvSpPr>
            <p:spPr>
              <a:xfrm>
                <a:off x="8745840" y="45360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457" name="矩形 17"/>
          <p:cNvSpPr/>
          <p:nvPr/>
        </p:nvSpPr>
        <p:spPr>
          <a:xfrm>
            <a:off x="2941200" y="526680"/>
            <a:ext cx="3259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000000"/>
                </a:solidFill>
                <a:latin typeface="Arial"/>
                <a:ea typeface="DejaVu Sans"/>
              </a:rPr>
              <a:t>Обучение модели</a:t>
            </a:r>
            <a:endParaRPr b="0" lang="ru-RU" sz="900" spc="-1" strike="noStrike">
              <a:latin typeface="Arial"/>
            </a:endParaRPr>
          </a:p>
        </p:txBody>
      </p:sp>
      <p:pic>
        <p:nvPicPr>
          <p:cNvPr id="458" name="Content Placeholder 2" descr=""/>
          <p:cNvPicPr/>
          <p:nvPr/>
        </p:nvPicPr>
        <p:blipFill>
          <a:blip r:embed="rId2"/>
          <a:srcRect l="34860" t="31561" r="5399" b="20714"/>
          <a:stretch/>
        </p:blipFill>
        <p:spPr>
          <a:xfrm>
            <a:off x="4644360" y="1059840"/>
            <a:ext cx="4364640" cy="261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文本框 25"/>
          <p:cNvSpPr/>
          <p:nvPr/>
        </p:nvSpPr>
        <p:spPr>
          <a:xfrm>
            <a:off x="3185280" y="104040"/>
            <a:ext cx="2761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262626"/>
                </a:solidFill>
                <a:latin typeface="Arial"/>
                <a:ea typeface="Arial"/>
              </a:rPr>
              <a:t>Модель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460" name="文本框 25"/>
          <p:cNvSpPr/>
          <p:nvPr/>
        </p:nvSpPr>
        <p:spPr>
          <a:xfrm>
            <a:off x="4125600" y="977760"/>
            <a:ext cx="9410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SERVER</a:t>
            </a:r>
            <a:endParaRPr b="0" lang="ru-RU" sz="1400" spc="-1" strike="noStrike">
              <a:latin typeface="Arial"/>
            </a:endParaRPr>
          </a:p>
        </p:txBody>
      </p:sp>
      <p:grpSp>
        <p:nvGrpSpPr>
          <p:cNvPr id="461" name="组合 15"/>
          <p:cNvGrpSpPr/>
          <p:nvPr/>
        </p:nvGrpSpPr>
        <p:grpSpPr>
          <a:xfrm>
            <a:off x="8647200" y="227880"/>
            <a:ext cx="355320" cy="355320"/>
            <a:chOff x="8647200" y="227880"/>
            <a:chExt cx="355320" cy="355320"/>
          </a:xfrm>
        </p:grpSpPr>
        <p:sp>
          <p:nvSpPr>
            <p:cNvPr id="462" name="椭圆 9"/>
            <p:cNvSpPr/>
            <p:nvPr/>
          </p:nvSpPr>
          <p:spPr>
            <a:xfrm>
              <a:off x="8647200" y="227880"/>
              <a:ext cx="355320" cy="3553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463" name="组合 14"/>
            <p:cNvGrpSpPr/>
            <p:nvPr/>
          </p:nvGrpSpPr>
          <p:grpSpPr>
            <a:xfrm>
              <a:off x="8745840" y="358560"/>
              <a:ext cx="158760" cy="95400"/>
              <a:chOff x="8745840" y="358560"/>
              <a:chExt cx="158760" cy="95400"/>
            </a:xfrm>
          </p:grpSpPr>
          <p:sp>
            <p:nvSpPr>
              <p:cNvPr id="464" name="直接连接符 11"/>
              <p:cNvSpPr/>
              <p:nvPr/>
            </p:nvSpPr>
            <p:spPr>
              <a:xfrm>
                <a:off x="8745840" y="35856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5" name="直接连接符 12"/>
              <p:cNvSpPr/>
              <p:nvPr/>
            </p:nvSpPr>
            <p:spPr>
              <a:xfrm>
                <a:off x="8745840" y="40608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6" name="直接连接符 13"/>
              <p:cNvSpPr/>
              <p:nvPr/>
            </p:nvSpPr>
            <p:spPr>
              <a:xfrm>
                <a:off x="8745840" y="453600"/>
                <a:ext cx="158760" cy="360"/>
              </a:xfrm>
              <a:prstGeom prst="line">
                <a:avLst/>
              </a:prstGeom>
              <a:ln cap="rnd"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467" name="矩形 17"/>
          <p:cNvSpPr/>
          <p:nvPr/>
        </p:nvSpPr>
        <p:spPr>
          <a:xfrm>
            <a:off x="2941200" y="526680"/>
            <a:ext cx="32590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0" lang="ru-RU" sz="900" spc="-1" strike="noStrike">
                <a:solidFill>
                  <a:srgbClr val="000000"/>
                </a:solidFill>
                <a:latin typeface="Arial"/>
                <a:ea typeface="DejaVu Sans"/>
              </a:rPr>
              <a:t>Метрика модели на тестовых данных</a:t>
            </a:r>
            <a:endParaRPr b="0" lang="ru-RU" sz="900" spc="-1" strike="noStrike">
              <a:latin typeface="Arial"/>
            </a:endParaRPr>
          </a:p>
        </p:txBody>
      </p:sp>
      <p:pic>
        <p:nvPicPr>
          <p:cNvPr id="468" name="Content Placeholder 5" descr=""/>
          <p:cNvPicPr/>
          <p:nvPr/>
        </p:nvPicPr>
        <p:blipFill>
          <a:blip r:embed="rId1"/>
          <a:srcRect l="5646" t="0" r="6498" b="0"/>
          <a:stretch/>
        </p:blipFill>
        <p:spPr>
          <a:xfrm>
            <a:off x="107280" y="1131480"/>
            <a:ext cx="4440240" cy="3325680"/>
          </a:xfrm>
          <a:prstGeom prst="rect">
            <a:avLst/>
          </a:prstGeom>
          <a:ln w="0">
            <a:noFill/>
          </a:ln>
        </p:spPr>
      </p:pic>
      <p:pic>
        <p:nvPicPr>
          <p:cNvPr id="469" name="Content Placeholder 7" descr=""/>
          <p:cNvPicPr/>
          <p:nvPr/>
        </p:nvPicPr>
        <p:blipFill>
          <a:blip r:embed="rId2"/>
          <a:srcRect l="1564" t="0" r="0" b="0"/>
          <a:stretch/>
        </p:blipFill>
        <p:spPr>
          <a:xfrm>
            <a:off x="4356000" y="1152000"/>
            <a:ext cx="4637520" cy="335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Application>LibreOffice/7.3.7.2$Linux_X86_64 LibreOffice_project/30$Build-2</Application>
  <AppVersion>15.0000</AppVersion>
  <Words>3224</Words>
  <Paragraphs>215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2018-04-23T12:06:00Z</dcterms:created>
  <dc:creator>熊猫 哒哒</dc:creator>
  <dc:description/>
  <dc:language>ru-RU</dc:language>
  <cp:lastModifiedBy/>
  <dcterms:modified xsi:type="dcterms:W3CDTF">2024-09-07T22:56:20Z</dcterms:modified>
  <cp:revision>99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725272902A73428C87310EA6EAF769ED_11</vt:lpwstr>
  </property>
  <property fmtid="{D5CDD505-2E9C-101B-9397-08002B2CF9AE}" pid="3" name="KSOProductBuildVer">
    <vt:lpwstr>1033-12.2.0.13472</vt:lpwstr>
  </property>
  <property fmtid="{D5CDD505-2E9C-101B-9397-08002B2CF9AE}" pid="4" name="PresentationFormat">
    <vt:lpwstr>全屏显示(16:9)</vt:lpwstr>
  </property>
  <property fmtid="{D5CDD505-2E9C-101B-9397-08002B2CF9AE}" pid="5" name="Slides">
    <vt:i4>15</vt:i4>
  </property>
</Properties>
</file>